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8" r:id="rId12"/>
    <p:sldId id="281" r:id="rId13"/>
    <p:sldId id="286" r:id="rId14"/>
    <p:sldId id="282" r:id="rId15"/>
    <p:sldId id="284" r:id="rId16"/>
    <p:sldId id="268" r:id="rId17"/>
    <p:sldId id="283" r:id="rId18"/>
    <p:sldId id="270" r:id="rId19"/>
    <p:sldId id="274" r:id="rId20"/>
    <p:sldId id="276" r:id="rId21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a Rezende de Carvalho" initials="DRdC" lastIdx="1" clrIdx="0">
    <p:extLst>
      <p:ext uri="{19B8F6BF-5375-455C-9EA6-DF929625EA0E}">
        <p15:presenceInfo xmlns:p15="http://schemas.microsoft.com/office/powerpoint/2012/main" userId="Daniella Rezende de Carvalh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88"/>
    <a:srgbClr val="0563C1"/>
    <a:srgbClr val="FFCB05"/>
    <a:srgbClr val="FFCD15"/>
    <a:srgbClr val="FEC800"/>
    <a:srgbClr val="5FA7E8"/>
    <a:srgbClr val="874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bg1"/>
                </a:solidFill>
              </a:rPr>
              <a:t>FINANCEIRA/CONSORCIO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FINANCEIRA/CONSORCIO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F6-4007-8AEB-28283B1BCB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F6-4007-8AEB-28283B1BCB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F6-4007-8AEB-28283B1BCB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F6-4007-8AEB-28283B1BCB3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90-490D-8B53-F52A59A6DC4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390-490D-8B53-F52A59A6DC4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390-490D-8B53-F52A59A6DC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Planilha1!$A$2:$A$8</c:f>
              <c:strCache>
                <c:ptCount val="7"/>
                <c:pt idx="0">
                  <c:v>RECLAME AQUI</c:v>
                </c:pt>
                <c:pt idx="1">
                  <c:v>ATENDIMENTO TELEFONICO</c:v>
                </c:pt>
                <c:pt idx="2">
                  <c:v>NOTIFICAÇÃO E-MAIL</c:v>
                </c:pt>
                <c:pt idx="3">
                  <c:v>CONSUMIDOR.GOV</c:v>
                </c:pt>
                <c:pt idx="4">
                  <c:v>RDR - BACEN</c:v>
                </c:pt>
                <c:pt idx="5">
                  <c:v>ATENDIMENTO ONLINE</c:v>
                </c:pt>
                <c:pt idx="6">
                  <c:v>NÃO PERTURBE</c:v>
                </c:pt>
              </c:strCache>
            </c:strRef>
          </c:cat>
          <c:val>
            <c:numRef>
              <c:f>Planilha1!$B$2:$B$8</c:f>
              <c:numCache>
                <c:formatCode>General</c:formatCode>
                <c:ptCount val="7"/>
                <c:pt idx="0">
                  <c:v>37</c:v>
                </c:pt>
                <c:pt idx="1">
                  <c:v>17</c:v>
                </c:pt>
                <c:pt idx="2">
                  <c:v>7</c:v>
                </c:pt>
                <c:pt idx="3">
                  <c:v>11</c:v>
                </c:pt>
                <c:pt idx="4">
                  <c:v>14</c:v>
                </c:pt>
                <c:pt idx="5">
                  <c:v>3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2-4DE1-9EEB-97DF5895FAC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094261286569504"/>
          <c:y val="0.14040161530821943"/>
          <c:w val="0.34048147292997882"/>
          <c:h val="0.756946457707524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FINANCEIRA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4488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1° SEMESTRE DE 2024</c:v>
                </c:pt>
              </c:strCache>
            </c:strRef>
          </c:cat>
          <c:val>
            <c:numRef>
              <c:f>Planilha1!$B$2</c:f>
              <c:numCache>
                <c:formatCode>General</c:formatCode>
                <c:ptCount val="1"/>
                <c:pt idx="0">
                  <c:v>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66-4E2A-8416-83A70E5E1DF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CONSORCIO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4488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1° SEMESTRE DE 2024</c:v>
                </c:pt>
              </c:strCache>
            </c:strRef>
          </c:cat>
          <c:val>
            <c:numRef>
              <c:f>Planilha1!$C$2</c:f>
              <c:numCache>
                <c:formatCode>General</c:formatCode>
                <c:ptCount val="1"/>
                <c:pt idx="0">
                  <c:v>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66-4E2A-8416-83A70E5E1D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60044063"/>
        <c:axId val="1260049055"/>
      </c:barChart>
      <c:catAx>
        <c:axId val="1260044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488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0049055"/>
        <c:crosses val="autoZero"/>
        <c:auto val="1"/>
        <c:lblAlgn val="ctr"/>
        <c:lblOffset val="100"/>
        <c:noMultiLvlLbl val="0"/>
      </c:catAx>
      <c:valAx>
        <c:axId val="1260049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60044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29072299705892"/>
          <c:y val="0.71434076346853348"/>
          <c:w val="0.59725835863228505"/>
          <c:h val="0.25934809485062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4488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Atendimentos</a:t>
            </a:r>
            <a:r>
              <a:rPr lang="pt-BR" sz="1600" b="1" baseline="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 por mês</a:t>
            </a:r>
            <a:endParaRPr lang="pt-BR" sz="16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c:rich>
      </c:tx>
      <c:layout>
        <c:manualLayout>
          <c:xMode val="edge"/>
          <c:yMode val="edge"/>
          <c:x val="0.1470002292958418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FINANCEIRA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29</c:v>
                </c:pt>
                <c:pt idx="3">
                  <c:v>24</c:v>
                </c:pt>
                <c:pt idx="4">
                  <c:v>27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2-4E05-9760-0834382F430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CONSORCIO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</c:strCache>
            </c:strRef>
          </c:cat>
          <c:val>
            <c:numRef>
              <c:f>Planilha1!$C$2:$C$7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A2-4E05-9760-0834382F43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05065999"/>
        <c:axId val="805067247"/>
      </c:barChart>
      <c:catAx>
        <c:axId val="805065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5067247"/>
        <c:crosses val="autoZero"/>
        <c:auto val="1"/>
        <c:lblAlgn val="ctr"/>
        <c:lblOffset val="100"/>
        <c:noMultiLvlLbl val="0"/>
      </c:catAx>
      <c:valAx>
        <c:axId val="805067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5065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pt-BR" sz="1600" b="1" dirty="0">
                <a:solidFill>
                  <a:srgbClr val="004488"/>
                </a:solidFill>
                <a:latin typeface="Titillium Web" panose="00000500000000000000" pitchFamily="2" charset="0"/>
              </a:rPr>
              <a:t>Atendimentos por mês</a:t>
            </a:r>
          </a:p>
        </c:rich>
      </c:tx>
      <c:layout>
        <c:manualLayout>
          <c:xMode val="edge"/>
          <c:yMode val="edge"/>
          <c:x val="0.18228459503689654"/>
          <c:y val="4.95600085851983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Financeira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4488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10</c:v>
                </c:pt>
                <c:pt idx="1">
                  <c:v>12</c:v>
                </c:pt>
                <c:pt idx="2">
                  <c:v>25</c:v>
                </c:pt>
                <c:pt idx="3">
                  <c:v>23</c:v>
                </c:pt>
                <c:pt idx="4">
                  <c:v>37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F-44A7-9D3B-6505A25D182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Consorcio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4488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</c:strCache>
            </c:strRef>
          </c:cat>
          <c:val>
            <c:numRef>
              <c:f>Planilha1!$C$2:$C$7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1F-44A7-9D3B-6505A25D18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848601279"/>
        <c:axId val="848600031"/>
      </c:barChart>
      <c:catAx>
        <c:axId val="848601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rgbClr val="004488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8600031"/>
        <c:crosses val="autoZero"/>
        <c:auto val="1"/>
        <c:lblAlgn val="ctr"/>
        <c:lblOffset val="100"/>
        <c:noMultiLvlLbl val="0"/>
      </c:catAx>
      <c:valAx>
        <c:axId val="848600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488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8601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4488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Atendimentos</a:t>
            </a:r>
            <a:r>
              <a:rPr lang="pt-BR" sz="1600" b="1" baseline="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 por mês</a:t>
            </a:r>
            <a:endParaRPr lang="pt-BR" sz="16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c:rich>
      </c:tx>
      <c:layout>
        <c:manualLayout>
          <c:xMode val="edge"/>
          <c:yMode val="edge"/>
          <c:x val="0.1470002292958418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FINANCEIRA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DA-4498-B8CA-A725704A869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CONSORCIO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</c:strCache>
            </c:strRef>
          </c:cat>
          <c:val>
            <c:numRef>
              <c:f>Planilha1!$C$2:$C$7</c:f>
              <c:numCache>
                <c:formatCode>General</c:formatCode>
                <c:ptCount val="6"/>
                <c:pt idx="0">
                  <c:v>27</c:v>
                </c:pt>
                <c:pt idx="1">
                  <c:v>49</c:v>
                </c:pt>
                <c:pt idx="2">
                  <c:v>23</c:v>
                </c:pt>
                <c:pt idx="3">
                  <c:v>27</c:v>
                </c:pt>
                <c:pt idx="4">
                  <c:v>38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DA-4498-B8CA-A725704A86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05065999"/>
        <c:axId val="805067247"/>
      </c:barChart>
      <c:catAx>
        <c:axId val="805065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5067247"/>
        <c:crosses val="autoZero"/>
        <c:auto val="1"/>
        <c:lblAlgn val="ctr"/>
        <c:lblOffset val="100"/>
        <c:noMultiLvlLbl val="0"/>
      </c:catAx>
      <c:valAx>
        <c:axId val="805067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5065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50" normalizeH="0" baseline="0">
              <a:solidFill>
                <a:srgbClr val="004488"/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Financeira 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4488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ABRI</c:v>
                </c:pt>
                <c:pt idx="4">
                  <c:v>MAI</c:v>
                </c:pt>
                <c:pt idx="5">
                  <c:v>JUN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1</c:v>
                </c:pt>
                <c:pt idx="1">
                  <c:v>11</c:v>
                </c:pt>
                <c:pt idx="2">
                  <c:v>96</c:v>
                </c:pt>
                <c:pt idx="3">
                  <c:v>67</c:v>
                </c:pt>
                <c:pt idx="4">
                  <c:v>58</c:v>
                </c:pt>
                <c:pt idx="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48-4488-BF48-5C1809A7911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Consorcio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4488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ABRI</c:v>
                </c:pt>
                <c:pt idx="4">
                  <c:v>MAI</c:v>
                </c:pt>
                <c:pt idx="5">
                  <c:v>JUN</c:v>
                </c:pt>
              </c:strCache>
            </c:strRef>
          </c:cat>
          <c:val>
            <c:numRef>
              <c:f>Planilha1!$C$2:$C$7</c:f>
              <c:numCache>
                <c:formatCode>General</c:formatCode>
                <c:ptCount val="6"/>
                <c:pt idx="0">
                  <c:v>9</c:v>
                </c:pt>
                <c:pt idx="1">
                  <c:v>20</c:v>
                </c:pt>
                <c:pt idx="2">
                  <c:v>39</c:v>
                </c:pt>
                <c:pt idx="3">
                  <c:v>30</c:v>
                </c:pt>
                <c:pt idx="4">
                  <c:v>29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48-4488-BF48-5C1809A791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806912735"/>
        <c:axId val="806918143"/>
      </c:barChart>
      <c:catAx>
        <c:axId val="806912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rgbClr val="004488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6918143"/>
        <c:crosses val="autoZero"/>
        <c:auto val="1"/>
        <c:lblAlgn val="ctr"/>
        <c:lblOffset val="100"/>
        <c:noMultiLvlLbl val="0"/>
      </c:catAx>
      <c:valAx>
        <c:axId val="806918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6912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4488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725385526292755E-2"/>
          <c:y val="0.19316425509235166"/>
          <c:w val="0.95854922894741446"/>
          <c:h val="0.71022496286556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Zema Financeira - 2023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0FD-45F5-B696-258EFB6130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4488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143</c:v>
                </c:pt>
                <c:pt idx="1">
                  <c:v>93</c:v>
                </c:pt>
                <c:pt idx="2">
                  <c:v>104</c:v>
                </c:pt>
                <c:pt idx="3">
                  <c:v>19</c:v>
                </c:pt>
                <c:pt idx="4">
                  <c:v>40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C-4E7D-978A-CD517DA0FED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Zema Financeira - 2024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</c:strCache>
            </c:strRef>
          </c:cat>
          <c:val>
            <c:numRef>
              <c:f>Planilha1!$C$2:$C$7</c:f>
              <c:numCache>
                <c:formatCode>General</c:formatCode>
                <c:ptCount val="6"/>
                <c:pt idx="0">
                  <c:v>20</c:v>
                </c:pt>
                <c:pt idx="1">
                  <c:v>41</c:v>
                </c:pt>
                <c:pt idx="2">
                  <c:v>190</c:v>
                </c:pt>
                <c:pt idx="3">
                  <c:v>165</c:v>
                </c:pt>
                <c:pt idx="4">
                  <c:v>163</c:v>
                </c:pt>
                <c:pt idx="5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8B-496F-AFE2-AE853554CC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898207488"/>
        <c:axId val="1898207904"/>
      </c:barChart>
      <c:catAx>
        <c:axId val="189820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488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8207904"/>
        <c:crosses val="autoZero"/>
        <c:auto val="1"/>
        <c:lblAlgn val="ctr"/>
        <c:lblOffset val="100"/>
        <c:noMultiLvlLbl val="0"/>
      </c:catAx>
      <c:valAx>
        <c:axId val="189820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488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820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4488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21150796664659E-2"/>
          <c:y val="0.193164268259571"/>
          <c:w val="0.95854922894741446"/>
          <c:h val="0.71022496286556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Zema Consórcio - 2023</c:v>
                </c:pt>
              </c:strCache>
            </c:strRef>
          </c:tx>
          <c:spPr>
            <a:pattFill prst="narHorz">
              <a:fgClr>
                <a:schemeClr val="accent4">
                  <a:shade val="76000"/>
                </a:schemeClr>
              </a:fgClr>
              <a:bgClr>
                <a:schemeClr val="accent4">
                  <a:shade val="76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shade val="76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4488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ABRI</c:v>
                </c:pt>
                <c:pt idx="4">
                  <c:v>MAI</c:v>
                </c:pt>
                <c:pt idx="5">
                  <c:v>JUN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88</c:v>
                </c:pt>
                <c:pt idx="1">
                  <c:v>79</c:v>
                </c:pt>
                <c:pt idx="2">
                  <c:v>69</c:v>
                </c:pt>
                <c:pt idx="3">
                  <c:v>43</c:v>
                </c:pt>
                <c:pt idx="4">
                  <c:v>64</c:v>
                </c:pt>
                <c:pt idx="5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D-4F9D-BF51-9ACB2383956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Zema Consórcio - 2024</c:v>
                </c:pt>
              </c:strCache>
            </c:strRef>
          </c:tx>
          <c:spPr>
            <a:pattFill prst="narHorz">
              <a:fgClr>
                <a:schemeClr val="accent4">
                  <a:tint val="77000"/>
                </a:schemeClr>
              </a:fgClr>
              <a:bgClr>
                <a:schemeClr val="accent4">
                  <a:tint val="77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tint val="77000"/>
                </a:schemeClr>
              </a:innerShdw>
            </a:effectLst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B3D-4F9D-BF51-9ACB238395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4488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ABRI</c:v>
                </c:pt>
                <c:pt idx="4">
                  <c:v>MAI</c:v>
                </c:pt>
                <c:pt idx="5">
                  <c:v>JUN</c:v>
                </c:pt>
              </c:strCache>
            </c:strRef>
          </c:cat>
          <c:val>
            <c:numRef>
              <c:f>Planilha1!$C$2:$C$7</c:f>
              <c:numCache>
                <c:formatCode>General</c:formatCode>
                <c:ptCount val="6"/>
                <c:pt idx="0">
                  <c:v>53</c:v>
                </c:pt>
                <c:pt idx="1">
                  <c:v>77</c:v>
                </c:pt>
                <c:pt idx="2">
                  <c:v>73</c:v>
                </c:pt>
                <c:pt idx="3">
                  <c:v>71</c:v>
                </c:pt>
                <c:pt idx="4">
                  <c:v>87</c:v>
                </c:pt>
                <c:pt idx="5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3D-4F9D-BF51-9ACB238395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898207488"/>
        <c:axId val="1898207904"/>
      </c:barChart>
      <c:catAx>
        <c:axId val="189820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488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8207904"/>
        <c:crosses val="autoZero"/>
        <c:auto val="1"/>
        <c:lblAlgn val="ctr"/>
        <c:lblOffset val="100"/>
        <c:noMultiLvlLbl val="0"/>
      </c:catAx>
      <c:valAx>
        <c:axId val="189820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488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820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4488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68525037160409E-2"/>
          <c:y val="0.14058687949018248"/>
          <c:w val="0.91965471657583009"/>
          <c:h val="0.7376846952356932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PESQUISA DE SATISFAÇÃO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Planilha1!$A$2:$A$3</c:f>
              <c:strCache>
                <c:ptCount val="2"/>
                <c:pt idx="0">
                  <c:v>1º Semestre de 2023</c:v>
                </c:pt>
                <c:pt idx="1">
                  <c:v>1º Semestre de 2024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1.7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A-47B3-86F1-82DDFA75949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RA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Planilha1!$A$2:$A$3</c:f>
              <c:strCache>
                <c:ptCount val="2"/>
                <c:pt idx="0">
                  <c:v>1º Semestre de 2023</c:v>
                </c:pt>
                <c:pt idx="1">
                  <c:v>1º Semestre de 2024</c:v>
                </c:pt>
              </c:strCache>
            </c:strRef>
          </c:cat>
          <c:val>
            <c:numRef>
              <c:f>Planilha1!$C$2:$C$3</c:f>
              <c:numCache>
                <c:formatCode>General</c:formatCode>
                <c:ptCount val="2"/>
                <c:pt idx="0">
                  <c:v>7.7</c:v>
                </c:pt>
                <c:pt idx="1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8A-47B3-86F1-82DDFA75949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CON.GOV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Planilha1!$A$2:$A$3</c:f>
              <c:strCache>
                <c:ptCount val="2"/>
                <c:pt idx="0">
                  <c:v>1º Semestre de 2023</c:v>
                </c:pt>
                <c:pt idx="1">
                  <c:v>1º Semestre de 2024</c:v>
                </c:pt>
              </c:strCache>
            </c:strRef>
          </c:cat>
          <c:val>
            <c:numRef>
              <c:f>Planilha1!$D$2:$D$3</c:f>
              <c:numCache>
                <c:formatCode>General</c:formatCode>
                <c:ptCount val="2"/>
                <c:pt idx="0">
                  <c:v>3.1</c:v>
                </c:pt>
                <c:pt idx="1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8A-47B3-86F1-82DDFA759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6293439"/>
        <c:axId val="736294687"/>
      </c:barChart>
      <c:catAx>
        <c:axId val="736293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488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6294687"/>
        <c:crosses val="autoZero"/>
        <c:auto val="1"/>
        <c:lblAlgn val="ctr"/>
        <c:lblOffset val="100"/>
        <c:noMultiLvlLbl val="0"/>
      </c:catAx>
      <c:valAx>
        <c:axId val="7362946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36293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3652187741104147E-2"/>
          <c:y val="3.1713767021178306E-2"/>
          <c:w val="0.94633031072995089"/>
          <c:h val="8.11235663254731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4488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AB68F-7E2B-4FE2-AEA3-21452D9A4BD0}" type="datetimeFigureOut">
              <a:rPr lang="pt-BR" smtClean="0"/>
              <a:t>31/07/2024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129D9-5734-4C9B-871B-67D2469D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49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129D9-5734-4C9B-871B-67D2469D5A5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07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129D9-5734-4C9B-871B-67D2469D5A5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7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9513-066B-4115-BF76-644A98B00548}" type="datetimeFigureOut">
              <a:rPr lang="pt-BR" smtClean="0"/>
              <a:t>31/07/2024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9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9513-066B-4115-BF76-644A98B00548}" type="datetimeFigureOut">
              <a:rPr lang="pt-BR" smtClean="0"/>
              <a:t>31/07/2024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04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9513-066B-4115-BF76-644A98B00548}" type="datetimeFigureOut">
              <a:rPr lang="pt-BR" smtClean="0"/>
              <a:t>31/07/2024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86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9513-066B-4115-BF76-644A98B00548}" type="datetimeFigureOut">
              <a:rPr lang="pt-BR" smtClean="0"/>
              <a:t>31/07/2024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25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9513-066B-4115-BF76-644A98B00548}" type="datetimeFigureOut">
              <a:rPr lang="pt-BR" smtClean="0"/>
              <a:t>31/07/2024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50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9513-066B-4115-BF76-644A98B00548}" type="datetimeFigureOut">
              <a:rPr lang="pt-BR" smtClean="0"/>
              <a:t>31/07/2024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46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9513-066B-4115-BF76-644A98B00548}" type="datetimeFigureOut">
              <a:rPr lang="pt-BR" smtClean="0"/>
              <a:t>31/07/2024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66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9513-066B-4115-BF76-644A98B00548}" type="datetimeFigureOut">
              <a:rPr lang="pt-BR" smtClean="0"/>
              <a:t>31/07/2024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93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9513-066B-4115-BF76-644A98B00548}" type="datetimeFigureOut">
              <a:rPr lang="pt-BR" smtClean="0"/>
              <a:t>31/07/2024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23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9513-066B-4115-BF76-644A98B00548}" type="datetimeFigureOut">
              <a:rPr lang="pt-BR" smtClean="0"/>
              <a:t>31/07/2024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24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9513-066B-4115-BF76-644A98B00548}" type="datetimeFigureOut">
              <a:rPr lang="pt-BR" smtClean="0"/>
              <a:t>31/07/2024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25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99513-066B-4115-BF76-644A98B00548}" type="datetimeFigureOut">
              <a:rPr lang="pt-BR" smtClean="0"/>
              <a:t>31/07/2024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14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hyperlink" Target="mailto:ouvidoria@consorciozema.com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ouvidoria@zemafinanceira.com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://www.consorciozema.com/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www.zemafinanceira.com/" TargetMode="External"/><Relationship Id="rId9" Type="http://schemas.openxmlformats.org/officeDocument/2006/relationships/hyperlink" Target="http://www.zemafinanceira.com/central-de-atendiment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71456" y="4680065"/>
            <a:ext cx="607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spcBef>
                <a:spcPts val="695"/>
              </a:spcBef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Titillium Web" panose="00000500000000000000" pitchFamily="2" charset="0"/>
                <a:cs typeface="Lucida Sans Unicode"/>
              </a:rPr>
              <a:t>RELATÓRIO DE 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Titillium Web" panose="00000500000000000000" pitchFamily="2" charset="0"/>
                <a:cs typeface="Lucida Sans Unicode"/>
              </a:rPr>
              <a:t>OUVIDORIA 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itillium Web" panose="00000500000000000000" pitchFamily="2" charset="0"/>
                <a:cs typeface="Lucida Sans Unicode"/>
              </a:rPr>
              <a:t>1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Titillium Web" panose="00000500000000000000" pitchFamily="2" charset="0"/>
                <a:cs typeface="Trebuchet MS"/>
              </a:rPr>
              <a:t>º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itillium Web" panose="00000500000000000000" pitchFamily="2" charset="0"/>
                <a:cs typeface="Trebuchet MS"/>
              </a:rPr>
              <a:t>SEMESTRE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Titillium Web" panose="00000500000000000000" pitchFamily="2" charset="0"/>
                <a:cs typeface="Trebuchet MS"/>
              </a:rPr>
              <a:t>2024</a:t>
            </a:r>
            <a:endParaRPr lang="pt-BR" dirty="0">
              <a:solidFill>
                <a:schemeClr val="accent1">
                  <a:lumMod val="50000"/>
                </a:schemeClr>
              </a:solidFill>
              <a:latin typeface="Titillium Web" panose="00000500000000000000" pitchFamily="2" charset="0"/>
              <a:cs typeface="Trebuchet M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559" y="2754718"/>
            <a:ext cx="2591162" cy="69542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273" y="3220626"/>
            <a:ext cx="2591162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0573" y="6339684"/>
            <a:ext cx="1981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10 NOSSOS NÚMEROS</a:t>
            </a:r>
            <a:endParaRPr lang="pt-BR" sz="12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26494" y="98283"/>
            <a:ext cx="6350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NOSSOS NÚMEROS</a:t>
            </a:r>
            <a:endParaRPr lang="pt-BR" sz="48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109" y="1925782"/>
            <a:ext cx="3748218" cy="317269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479612" y="715595"/>
            <a:ext cx="2792955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930"/>
              </a:spcBef>
            </a:pPr>
            <a:r>
              <a:rPr lang="pt-BR" sz="2000" b="1" spc="-45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    Foram realizados </a:t>
            </a:r>
          </a:p>
          <a:p>
            <a:pPr marL="12700">
              <a:spcBef>
                <a:spcPts val="930"/>
              </a:spcBef>
            </a:pPr>
            <a:r>
              <a:rPr lang="pt-BR" sz="8000" b="1" spc="-45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1162</a:t>
            </a:r>
            <a:r>
              <a:rPr lang="pt-BR" sz="11500" b="1" spc="-45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 </a:t>
            </a:r>
            <a:r>
              <a:rPr lang="pt-BR" sz="1400" spc="-45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atendimentos no 1° semestre de 2024 no departamento de Ouvidoria </a:t>
            </a:r>
            <a:endParaRPr lang="pt-BR" sz="1400" dirty="0">
              <a:solidFill>
                <a:srgbClr val="004488"/>
              </a:solidFill>
              <a:latin typeface="Titillium Web" panose="00000500000000000000" pitchFamily="2" charset="0"/>
              <a:cs typeface="Trebuchet M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44554" y="5268307"/>
            <a:ext cx="49654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930"/>
              </a:spcBef>
            </a:pPr>
            <a:r>
              <a:rPr lang="pt-BR" sz="1400" spc="-45" dirty="0">
                <a:solidFill>
                  <a:srgbClr val="002060"/>
                </a:solidFill>
                <a:latin typeface="Titillium Web" panose="00000500000000000000" pitchFamily="2" charset="0"/>
                <a:cs typeface="Trebuchet MS"/>
              </a:rPr>
              <a:t>Nos termos de Resolução  CMN n°4.860/2020, Resolução BCB n°28/2020 e Resolução CVM n 43/2021, publicamos o presente relatório, relativo às atividades de Ouvidoria no </a:t>
            </a:r>
            <a:r>
              <a:rPr lang="pt-BR" sz="1400" spc="-45" dirty="0" smtClean="0">
                <a:solidFill>
                  <a:srgbClr val="002060"/>
                </a:solidFill>
                <a:latin typeface="Titillium Web" panose="00000500000000000000" pitchFamily="2" charset="0"/>
                <a:cs typeface="Trebuchet MS"/>
              </a:rPr>
              <a:t>1° </a:t>
            </a:r>
            <a:r>
              <a:rPr lang="pt-BR" sz="1400" spc="-45" dirty="0">
                <a:solidFill>
                  <a:srgbClr val="002060"/>
                </a:solidFill>
                <a:latin typeface="Titillium Web" panose="00000500000000000000" pitchFamily="2" charset="0"/>
                <a:cs typeface="Trebuchet MS"/>
              </a:rPr>
              <a:t>semestre  de </a:t>
            </a:r>
            <a:r>
              <a:rPr lang="pt-BR" sz="1400" spc="-45" dirty="0" smtClean="0">
                <a:solidFill>
                  <a:srgbClr val="002060"/>
                </a:solidFill>
                <a:latin typeface="Titillium Web" panose="00000500000000000000" pitchFamily="2" charset="0"/>
                <a:cs typeface="Trebuchet MS"/>
              </a:rPr>
              <a:t>2024</a:t>
            </a:r>
            <a:endParaRPr lang="pt-BR" sz="1400" dirty="0">
              <a:solidFill>
                <a:srgbClr val="002060"/>
              </a:solidFill>
              <a:latin typeface="Titillium Web" panose="00000500000000000000" pitchFamily="2" charset="0"/>
              <a:cs typeface="Trebuchet MS"/>
            </a:endParaRPr>
          </a:p>
        </p:txBody>
      </p:sp>
      <p:sp>
        <p:nvSpPr>
          <p:cNvPr id="10" name="Retângulo Arredondado 9"/>
          <p:cNvSpPr/>
          <p:nvPr/>
        </p:nvSpPr>
        <p:spPr>
          <a:xfrm>
            <a:off x="5175528" y="925082"/>
            <a:ext cx="4772036" cy="478332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5425393" y="1140114"/>
            <a:ext cx="3059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Canais de atendimentos</a:t>
            </a:r>
            <a:endParaRPr lang="pt-BR" sz="32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1664405010"/>
              </p:ext>
            </p:extLst>
          </p:nvPr>
        </p:nvGraphicFramePr>
        <p:xfrm>
          <a:off x="5805111" y="2238833"/>
          <a:ext cx="3555797" cy="327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1209639433"/>
              </p:ext>
            </p:extLst>
          </p:nvPr>
        </p:nvGraphicFramePr>
        <p:xfrm>
          <a:off x="3601063" y="3053632"/>
          <a:ext cx="1603492" cy="1930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4" name="Conector em Curva 33"/>
          <p:cNvCxnSpPr>
            <a:stCxn id="7" idx="3"/>
          </p:cNvCxnSpPr>
          <p:nvPr/>
        </p:nvCxnSpPr>
        <p:spPr>
          <a:xfrm>
            <a:off x="4272567" y="2073659"/>
            <a:ext cx="249865" cy="696040"/>
          </a:xfrm>
          <a:prstGeom prst="curvedConnector2">
            <a:avLst/>
          </a:prstGeom>
          <a:ln w="95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5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-1" y="4466648"/>
            <a:ext cx="9906001" cy="1845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57942" y="6339841"/>
            <a:ext cx="1961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11 </a:t>
            </a:r>
            <a:r>
              <a:rPr lang="pt-BR" sz="1200" b="1" dirty="0">
                <a:solidFill>
                  <a:schemeClr val="bg1"/>
                </a:solidFill>
                <a:latin typeface="Titillium Web" panose="00000500000000000000" pitchFamily="2" charset="0"/>
              </a:rPr>
              <a:t>NOSSOS NÚMEROS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36281" y="236308"/>
            <a:ext cx="8018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CANAL DE ATENDIMENTO</a:t>
            </a:r>
            <a:endParaRPr lang="pt-BR" sz="28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4196" y="786456"/>
            <a:ext cx="4253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Titillium Web" panose="00000500000000000000" pitchFamily="2" charset="0"/>
              </a:rPr>
              <a:t>1</a:t>
            </a:r>
            <a:r>
              <a:rPr lang="pt-BR" spc="-45" dirty="0" smtClean="0">
                <a:solidFill>
                  <a:schemeClr val="bg1"/>
                </a:solidFill>
                <a:latin typeface="Titillium Web" panose="00000500000000000000" pitchFamily="2" charset="0"/>
                <a:cs typeface="Trebuchet MS"/>
              </a:rPr>
              <a:t>°</a:t>
            </a:r>
            <a:r>
              <a:rPr lang="pt-BR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Consumidor.Gov Financeira/Consorcio</a:t>
            </a:r>
            <a:endParaRPr lang="pt-BR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4195" y="1128860"/>
            <a:ext cx="6783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Titillium Web" panose="00000500000000000000" pitchFamily="2" charset="0"/>
              </a:rPr>
              <a:t>S</a:t>
            </a:r>
            <a:r>
              <a:rPr lang="pt-BR" sz="16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erviço </a:t>
            </a:r>
            <a:r>
              <a:rPr lang="pt-BR" sz="1600" dirty="0">
                <a:solidFill>
                  <a:schemeClr val="bg1"/>
                </a:solidFill>
                <a:latin typeface="Titillium Web" panose="00000500000000000000" pitchFamily="2" charset="0"/>
              </a:rPr>
              <a:t>público e gratuito que oferece uma plataforma para a comunicação direta entre consumidores e empresas, com o objetivo de resolver conflitos de consumo online, de forma alternativa.</a:t>
            </a:r>
            <a:endParaRPr lang="pt-BR" sz="1600" dirty="0">
              <a:solidFill>
                <a:schemeClr val="bg1"/>
              </a:solidFill>
              <a:effectLst/>
              <a:latin typeface="Titillium Web" panose="00000500000000000000" pitchFamily="2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831449" y="2323234"/>
            <a:ext cx="80181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133</a:t>
            </a:r>
            <a:r>
              <a:rPr lang="pt-BR" sz="54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endParaRPr lang="pt-BR" sz="54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algn="ctr"/>
            <a:r>
              <a:rPr lang="pt-BR" sz="16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atendimentos</a:t>
            </a:r>
            <a:endParaRPr lang="pt-BR" sz="16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074846154"/>
              </p:ext>
            </p:extLst>
          </p:nvPr>
        </p:nvGraphicFramePr>
        <p:xfrm>
          <a:off x="5376718" y="2125314"/>
          <a:ext cx="2962564" cy="1752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Conector de Seta Reta 17"/>
          <p:cNvCxnSpPr/>
          <p:nvPr/>
        </p:nvCxnSpPr>
        <p:spPr>
          <a:xfrm>
            <a:off x="4650217" y="3001402"/>
            <a:ext cx="457201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5107418" y="4770895"/>
            <a:ext cx="175058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100%</a:t>
            </a:r>
          </a:p>
          <a:p>
            <a:r>
              <a:rPr lang="pt-BR" sz="1600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Das reclamações respondidas  </a:t>
            </a:r>
            <a:endParaRPr lang="pt-BR" sz="1600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7520411" y="4070388"/>
            <a:ext cx="2385589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cap="none" spc="2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pt-BR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GRANDES NÚMEROS</a:t>
            </a:r>
            <a:endParaRPr lang="pt-BR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7637487" y="4835068"/>
            <a:ext cx="17586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3,4</a:t>
            </a:r>
            <a:r>
              <a:rPr lang="pt-BR" sz="32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 </a:t>
            </a:r>
            <a:r>
              <a:rPr lang="pt-BR" sz="1050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(de 5,0)</a:t>
            </a:r>
            <a:endParaRPr lang="pt-BR" sz="1050" dirty="0">
              <a:solidFill>
                <a:srgbClr val="004488"/>
              </a:solidFill>
              <a:latin typeface="Titillium Web" panose="00000500000000000000" pitchFamily="2" charset="0"/>
            </a:endParaRPr>
          </a:p>
          <a:p>
            <a:r>
              <a:rPr lang="pt-BR" sz="1600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De satisfação com o atendimento</a:t>
            </a:r>
            <a:endParaRPr lang="pt-BR" sz="1600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234492" y="4558068"/>
            <a:ext cx="160357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Prazo médio de Resposta</a:t>
            </a:r>
          </a:p>
          <a:p>
            <a:pPr algn="ctr"/>
            <a:r>
              <a:rPr lang="pt-BR" sz="36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2,30 dias</a:t>
            </a:r>
            <a:endParaRPr lang="pt-BR" sz="36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2474648" y="4912012"/>
            <a:ext cx="185328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Índice de Solução</a:t>
            </a:r>
          </a:p>
          <a:p>
            <a:pPr algn="ctr"/>
            <a:r>
              <a:rPr lang="pt-BR" sz="36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59%</a:t>
            </a:r>
          </a:p>
          <a:p>
            <a:pPr algn="ctr"/>
            <a:r>
              <a:rPr lang="pt-BR" sz="10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*Sobre as demandas avaliadas </a:t>
            </a:r>
            <a:endParaRPr lang="pt-BR" sz="10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lipse 36"/>
          <p:cNvSpPr/>
          <p:nvPr/>
        </p:nvSpPr>
        <p:spPr>
          <a:xfrm>
            <a:off x="6727120" y="4520318"/>
            <a:ext cx="1484168" cy="1082604"/>
          </a:xfrm>
          <a:prstGeom prst="ellipse">
            <a:avLst/>
          </a:prstGeom>
          <a:solidFill>
            <a:srgbClr val="0044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61998" y="6339684"/>
            <a:ext cx="1981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12 NOSSOS NÚMEROS</a:t>
            </a:r>
            <a:endParaRPr lang="pt-BR" sz="12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71934" y="119490"/>
            <a:ext cx="6350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Titillium Web" panose="00000500000000000000" pitchFamily="2" charset="0"/>
              </a:rPr>
              <a:t>CANAL DE ATENDIMENTO</a:t>
            </a:r>
            <a:endParaRPr lang="pt-BR" sz="3200" b="1" dirty="0">
              <a:solidFill>
                <a:schemeClr val="accent5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5725" y="1027647"/>
            <a:ext cx="68216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accent5">
                    <a:lumMod val="75000"/>
                  </a:schemeClr>
                </a:solidFill>
                <a:latin typeface="Titillium Web" panose="00000500000000000000" pitchFamily="2" charset="0"/>
              </a:rPr>
              <a:t>O Sistema RDR, Registro do Cidadão, é empregado por todas as instituições financeiras e administradoras de consórcios autorizadas pelo Banco Central. Esse sistema permite às instituições identificar e responder às reclamações e denúncias registradas no BACEN pelo cidadão solicitante.</a:t>
            </a:r>
            <a:endParaRPr lang="pt-BR" sz="1600" dirty="0">
              <a:solidFill>
                <a:schemeClr val="accent5">
                  <a:lumMod val="75000"/>
                </a:schemeClr>
              </a:solidFill>
              <a:effectLst/>
              <a:latin typeface="Titillium Web" panose="00000500000000000000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5725" y="635830"/>
            <a:ext cx="4861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Titillium Web" panose="00000500000000000000" pitchFamily="2" charset="0"/>
              </a:rPr>
              <a:t>2</a:t>
            </a:r>
            <a:r>
              <a:rPr lang="pt-BR" spc="-45" dirty="0" smtClean="0">
                <a:solidFill>
                  <a:schemeClr val="accent5">
                    <a:lumMod val="75000"/>
                  </a:schemeClr>
                </a:solidFill>
                <a:latin typeface="Titillium Web" panose="00000500000000000000" pitchFamily="2" charset="0"/>
                <a:cs typeface="Trebuchet MS"/>
              </a:rPr>
              <a:t>°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latin typeface="Titillium Web" panose="00000500000000000000" pitchFamily="2" charset="0"/>
              </a:rPr>
              <a:t>RDR I Bacen Financeira/Consorcio</a:t>
            </a:r>
            <a:endParaRPr lang="pt-BR" b="1" dirty="0">
              <a:solidFill>
                <a:schemeClr val="accent5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6326" y="2285561"/>
            <a:ext cx="17379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accent5">
                    <a:lumMod val="75000"/>
                  </a:schemeClr>
                </a:solidFill>
                <a:latin typeface="Titillium Web" panose="00000500000000000000" pitchFamily="2" charset="0"/>
              </a:rPr>
              <a:t>160</a:t>
            </a:r>
          </a:p>
          <a:p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latin typeface="Titillium Web" panose="00000500000000000000" pitchFamily="2" charset="0"/>
              </a:rPr>
              <a:t>      atendimentos</a:t>
            </a:r>
            <a:endParaRPr lang="pt-BR" sz="1400" dirty="0">
              <a:solidFill>
                <a:schemeClr val="accent5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523018" y="1157065"/>
            <a:ext cx="2391109" cy="3820058"/>
          </a:xfrm>
          <a:prstGeom prst="rect">
            <a:avLst/>
          </a:prstGeom>
        </p:spPr>
      </p:pic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2239209571"/>
              </p:ext>
            </p:extLst>
          </p:nvPr>
        </p:nvGraphicFramePr>
        <p:xfrm>
          <a:off x="3665003" y="2138948"/>
          <a:ext cx="2925837" cy="2013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Retângulo 34"/>
          <p:cNvSpPr/>
          <p:nvPr/>
        </p:nvSpPr>
        <p:spPr>
          <a:xfrm>
            <a:off x="7175601" y="2272650"/>
            <a:ext cx="181217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accent5">
                    <a:lumMod val="75000"/>
                  </a:schemeClr>
                </a:solidFill>
                <a:latin typeface="Titillium Web" panose="00000500000000000000" pitchFamily="2" charset="0"/>
              </a:rPr>
              <a:t>127</a:t>
            </a:r>
          </a:p>
          <a:p>
            <a:pPr algn="ctr"/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  <a:latin typeface="Titillium Web" panose="00000500000000000000" pitchFamily="2" charset="0"/>
              </a:rPr>
              <a:t>demandas julgadas</a:t>
            </a:r>
            <a:endParaRPr lang="pt-BR" sz="100" dirty="0">
              <a:solidFill>
                <a:schemeClr val="accent5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6484071" y="4677852"/>
            <a:ext cx="20145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83%</a:t>
            </a:r>
            <a:endParaRPr lang="pt-BR" sz="4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6067736" y="5719232"/>
            <a:ext cx="2847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latin typeface="Titillium Web" panose="00000500000000000000" pitchFamily="2" charset="0"/>
              </a:rPr>
              <a:t>Foram julgadas improcedentes</a:t>
            </a:r>
            <a:endParaRPr lang="pt-BR" sz="200" dirty="0">
              <a:solidFill>
                <a:schemeClr val="accent5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54" name="Conector de Seta Reta 53"/>
          <p:cNvCxnSpPr/>
          <p:nvPr/>
        </p:nvCxnSpPr>
        <p:spPr>
          <a:xfrm>
            <a:off x="2812473" y="3121544"/>
            <a:ext cx="415636" cy="0"/>
          </a:xfrm>
          <a:prstGeom prst="straightConnector1">
            <a:avLst/>
          </a:prstGeom>
          <a:ln w="28575">
            <a:solidFill>
              <a:srgbClr val="0044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>
            <a:off x="6759965" y="3121544"/>
            <a:ext cx="415636" cy="0"/>
          </a:xfrm>
          <a:prstGeom prst="straightConnector1">
            <a:avLst/>
          </a:prstGeom>
          <a:ln w="28575">
            <a:solidFill>
              <a:srgbClr val="0044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H="1">
            <a:off x="8048047" y="3732111"/>
            <a:ext cx="450609" cy="304013"/>
          </a:xfrm>
          <a:prstGeom prst="straightConnector1">
            <a:avLst/>
          </a:prstGeom>
          <a:ln w="28575">
            <a:solidFill>
              <a:srgbClr val="0044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1943831" y="4078354"/>
            <a:ext cx="2018408" cy="2015955"/>
          </a:xfrm>
          <a:prstGeom prst="ellipse">
            <a:avLst/>
          </a:prstGeom>
          <a:solidFill>
            <a:srgbClr val="0044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1893840" y="4261172"/>
            <a:ext cx="20145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</a:rPr>
              <a:t>Esses resultados positivos refletem o compromisso constante da nossa empresa em proporcionar a melhor experiência possível aos nossos clientes.</a:t>
            </a:r>
          </a:p>
          <a:p>
            <a:pPr algn="ctr"/>
            <a:endParaRPr lang="pt-BR" sz="14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26" name="Conector de Seta Reta 25"/>
          <p:cNvCxnSpPr/>
          <p:nvPr/>
        </p:nvCxnSpPr>
        <p:spPr>
          <a:xfrm flipH="1">
            <a:off x="5127921" y="5115062"/>
            <a:ext cx="532418" cy="0"/>
          </a:xfrm>
          <a:prstGeom prst="straightConnector1">
            <a:avLst/>
          </a:prstGeom>
          <a:ln w="28575">
            <a:solidFill>
              <a:srgbClr val="0044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5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CD1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4064620"/>
            <a:ext cx="9906001" cy="2075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36281" y="236308"/>
            <a:ext cx="8018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CANAL DE ATENDIMENTO</a:t>
            </a:r>
            <a:endParaRPr lang="pt-BR" sz="28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4729" y="717944"/>
            <a:ext cx="5262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3</a:t>
            </a:r>
            <a:r>
              <a:rPr lang="pt-BR" spc="-45" dirty="0" smtClean="0">
                <a:solidFill>
                  <a:schemeClr val="bg1"/>
                </a:solidFill>
                <a:latin typeface="Titillium Web" panose="00000500000000000000" pitchFamily="2" charset="0"/>
                <a:cs typeface="Trebuchet MS"/>
              </a:rPr>
              <a:t>°</a:t>
            </a:r>
            <a:r>
              <a:rPr lang="pt-BR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Atendimento Telefônico Financeira/Consorcio</a:t>
            </a:r>
            <a:endParaRPr lang="pt-BR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84728" y="1026370"/>
            <a:ext cx="6959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Titillium Web" panose="00000500000000000000" pitchFamily="2" charset="0"/>
              </a:rPr>
              <a:t>O atendimento telefônico na ouvidoria é um serviço para receber e responder às manifestações dos cidadãos, como reclamações e sugestões, garantindo transparência e buscando melhorias nos serviços da organização.</a:t>
            </a:r>
            <a:endParaRPr lang="pt-BR" dirty="0">
              <a:solidFill>
                <a:schemeClr val="bg1"/>
              </a:solidFill>
              <a:effectLst/>
              <a:latin typeface="Titillium Web" panose="00000500000000000000" pitchFamily="2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831449" y="2323234"/>
            <a:ext cx="80181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192</a:t>
            </a:r>
            <a:r>
              <a:rPr lang="pt-BR" sz="54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endParaRPr lang="pt-BR" sz="54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algn="ctr"/>
            <a:r>
              <a:rPr lang="pt-BR" sz="16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atendimentos</a:t>
            </a:r>
            <a:endParaRPr lang="pt-BR" sz="16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563418290"/>
              </p:ext>
            </p:extLst>
          </p:nvPr>
        </p:nvGraphicFramePr>
        <p:xfrm>
          <a:off x="5376717" y="2125315"/>
          <a:ext cx="3022699" cy="1741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Conector de Seta Reta 11"/>
          <p:cNvCxnSpPr/>
          <p:nvPr/>
        </p:nvCxnSpPr>
        <p:spPr>
          <a:xfrm>
            <a:off x="4650217" y="3001402"/>
            <a:ext cx="457201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6554" y="4194015"/>
            <a:ext cx="160357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rgbClr val="FEC800"/>
                </a:solidFill>
                <a:latin typeface="Titillium Web" panose="00000500000000000000" pitchFamily="2" charset="0"/>
              </a:rPr>
              <a:t>Prazo médio de Resposta</a:t>
            </a:r>
            <a:endParaRPr lang="pt-BR" sz="1600" dirty="0">
              <a:solidFill>
                <a:srgbClr val="FEC800"/>
              </a:solidFill>
              <a:latin typeface="Titillium Web" panose="00000500000000000000" pitchFamily="2" charset="0"/>
            </a:endParaRPr>
          </a:p>
          <a:p>
            <a:pPr algn="ctr"/>
            <a:r>
              <a:rPr lang="pt-BR" sz="3600" b="1" dirty="0" smtClean="0">
                <a:solidFill>
                  <a:srgbClr val="FEC800"/>
                </a:solidFill>
                <a:latin typeface="Titillium Web" panose="00000500000000000000" pitchFamily="2" charset="0"/>
              </a:rPr>
              <a:t>3,76 dias</a:t>
            </a:r>
            <a:endParaRPr lang="pt-BR" sz="3600" b="1" dirty="0">
              <a:solidFill>
                <a:srgbClr val="FEC800"/>
              </a:solidFill>
              <a:latin typeface="Titillium Web" panose="00000500000000000000" pitchFamily="2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012775" y="4471015"/>
            <a:ext cx="175058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FEC800"/>
                </a:solidFill>
                <a:latin typeface="Titillium Web" panose="00000500000000000000" pitchFamily="2" charset="0"/>
              </a:rPr>
              <a:t>100%</a:t>
            </a:r>
          </a:p>
          <a:p>
            <a:r>
              <a:rPr lang="pt-BR" sz="1600" dirty="0" smtClean="0">
                <a:solidFill>
                  <a:srgbClr val="FEC800"/>
                </a:solidFill>
                <a:latin typeface="Titillium Web" panose="00000500000000000000" pitchFamily="2" charset="0"/>
              </a:rPr>
              <a:t>Das reclamações respondidas  </a:t>
            </a:r>
            <a:endParaRPr lang="pt-BR" sz="1600" dirty="0">
              <a:solidFill>
                <a:srgbClr val="FEC800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7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r="51059"/>
          <a:stretch/>
        </p:blipFill>
        <p:spPr>
          <a:xfrm>
            <a:off x="-38268" y="1855757"/>
            <a:ext cx="1170224" cy="3820058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361998" y="6339684"/>
            <a:ext cx="1981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13 NOSSOS NÚMEROS</a:t>
            </a:r>
            <a:endParaRPr lang="pt-BR" sz="12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04220" y="383768"/>
            <a:ext cx="6350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Titillium Web" panose="00000500000000000000" pitchFamily="2" charset="0"/>
              </a:rPr>
              <a:t>CANAIS DE ATENDIMENTO</a:t>
            </a:r>
            <a:endParaRPr lang="pt-BR" sz="3200" b="1" dirty="0">
              <a:solidFill>
                <a:schemeClr val="accent5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61998" y="1177430"/>
            <a:ext cx="47087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4488"/>
                </a:solidFill>
                <a:latin typeface="Titillium Web" panose="00000500000000000000" pitchFamily="2" charset="0"/>
              </a:rPr>
              <a:t>A plataforma brasileira permite que os consumidores compartilhem experiências da Instituição Financeira e da Administradora de Consorcio resolvendo problemas de atendimento ao cliente. </a:t>
            </a:r>
            <a:endParaRPr lang="pt-BR" sz="1600" dirty="0">
              <a:solidFill>
                <a:srgbClr val="004488"/>
              </a:solidFill>
              <a:effectLst/>
              <a:latin typeface="Titillium Web" panose="00000500000000000000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75555" y="822556"/>
            <a:ext cx="4135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Titillium Web" panose="00000500000000000000" pitchFamily="2" charset="0"/>
              </a:rPr>
              <a:t>4</a:t>
            </a:r>
            <a:r>
              <a:rPr lang="pt-BR" spc="-45" dirty="0" smtClean="0">
                <a:solidFill>
                  <a:schemeClr val="accent5">
                    <a:lumMod val="75000"/>
                  </a:schemeClr>
                </a:solidFill>
                <a:latin typeface="Titillium Web" panose="00000500000000000000" pitchFamily="2" charset="0"/>
                <a:cs typeface="Trebuchet MS"/>
              </a:rPr>
              <a:t>°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latin typeface="Titillium Web" panose="00000500000000000000" pitchFamily="2" charset="0"/>
              </a:rPr>
              <a:t>Reclame Aqui Financeira/ Consorcio</a:t>
            </a:r>
            <a:endParaRPr lang="pt-BR" b="1" dirty="0">
              <a:solidFill>
                <a:schemeClr val="accent5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45657" y="2459512"/>
            <a:ext cx="1830950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accent5">
                    <a:lumMod val="75000"/>
                  </a:schemeClr>
                </a:solidFill>
                <a:latin typeface="Titillium Web" panose="00000500000000000000" pitchFamily="2" charset="0"/>
              </a:rPr>
              <a:t>434</a:t>
            </a:r>
          </a:p>
          <a:p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Titillium Web" panose="00000500000000000000" pitchFamily="2" charset="0"/>
              </a:rPr>
              <a:t>  atendimentos</a:t>
            </a:r>
            <a:endParaRPr lang="pt-BR" dirty="0">
              <a:solidFill>
                <a:schemeClr val="accent5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80530339"/>
              </p:ext>
            </p:extLst>
          </p:nvPr>
        </p:nvGraphicFramePr>
        <p:xfrm>
          <a:off x="5561357" y="1402463"/>
          <a:ext cx="3929007" cy="256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Conector de Seta Reta 11"/>
          <p:cNvCxnSpPr/>
          <p:nvPr/>
        </p:nvCxnSpPr>
        <p:spPr>
          <a:xfrm>
            <a:off x="4461164" y="3126801"/>
            <a:ext cx="415636" cy="0"/>
          </a:xfrm>
          <a:prstGeom prst="straightConnector1">
            <a:avLst/>
          </a:prstGeom>
          <a:ln w="38100">
            <a:solidFill>
              <a:srgbClr val="0044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7229852" y="4531472"/>
            <a:ext cx="23713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4488"/>
                </a:solidFill>
                <a:latin typeface="Titillium Web" panose="00000500000000000000" pitchFamily="2" charset="0"/>
              </a:rPr>
              <a:t>100%</a:t>
            </a:r>
          </a:p>
          <a:p>
            <a:pPr algn="ctr"/>
            <a:r>
              <a:rPr lang="pt-BR" dirty="0">
                <a:solidFill>
                  <a:srgbClr val="004488"/>
                </a:solidFill>
                <a:latin typeface="Titillium Web" panose="00000500000000000000" pitchFamily="2" charset="0"/>
              </a:rPr>
              <a:t>Das </a:t>
            </a:r>
            <a:r>
              <a:rPr lang="pt-BR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reclamações </a:t>
            </a:r>
            <a:r>
              <a:rPr lang="pt-BR" dirty="0">
                <a:solidFill>
                  <a:srgbClr val="004488"/>
                </a:solidFill>
                <a:latin typeface="Titillium Web" panose="00000500000000000000" pitchFamily="2" charset="0"/>
              </a:rPr>
              <a:t>respondidas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-491836" y="4661208"/>
            <a:ext cx="4953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Prazo médio de Resposta</a:t>
            </a:r>
          </a:p>
          <a:p>
            <a:pPr algn="ctr"/>
            <a:r>
              <a:rPr lang="pt-BR" sz="40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2,49 dias</a:t>
            </a:r>
            <a:endParaRPr lang="pt-BR" sz="40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00644" y="4385278"/>
            <a:ext cx="292677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4488"/>
                </a:solidFill>
                <a:latin typeface="Titillium Web" panose="00000500000000000000" pitchFamily="2" charset="0"/>
              </a:rPr>
              <a:t>Índice de Solução</a:t>
            </a:r>
          </a:p>
          <a:p>
            <a:pPr algn="ctr"/>
            <a:r>
              <a:rPr lang="pt-BR" sz="66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80%</a:t>
            </a:r>
            <a:endParaRPr lang="pt-BR" sz="66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  <a:p>
            <a:pPr algn="ctr"/>
            <a:r>
              <a:rPr lang="pt-BR" sz="1100" b="1" dirty="0">
                <a:solidFill>
                  <a:srgbClr val="004488"/>
                </a:solidFill>
                <a:latin typeface="Titillium Web" panose="00000500000000000000" pitchFamily="2" charset="0"/>
              </a:rPr>
              <a:t>*Sobre as demandas avaliadas </a:t>
            </a:r>
          </a:p>
        </p:txBody>
      </p:sp>
    </p:spTree>
    <p:extLst>
      <p:ext uri="{BB962C8B-B14F-4D97-AF65-F5344CB8AC3E}">
        <p14:creationId xmlns:p14="http://schemas.microsoft.com/office/powerpoint/2010/main" val="3064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2"/>
          <p:cNvSpPr/>
          <p:nvPr/>
        </p:nvSpPr>
        <p:spPr>
          <a:xfrm>
            <a:off x="5340654" y="6521021"/>
            <a:ext cx="3301290" cy="57233"/>
          </a:xfrm>
          <a:custGeom>
            <a:avLst/>
            <a:gdLst/>
            <a:ahLst/>
            <a:cxnLst/>
            <a:rect l="l" t="t" r="r" b="b"/>
            <a:pathLst>
              <a:path w="5841662" h="306687">
                <a:moveTo>
                  <a:pt x="0" y="0"/>
                </a:moveTo>
                <a:lnTo>
                  <a:pt x="5841662" y="0"/>
                </a:lnTo>
                <a:lnTo>
                  <a:pt x="5841662" y="306687"/>
                </a:lnTo>
                <a:lnTo>
                  <a:pt x="0" y="3066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Retângulo 3"/>
          <p:cNvSpPr/>
          <p:nvPr/>
        </p:nvSpPr>
        <p:spPr>
          <a:xfrm>
            <a:off x="3936124" y="167877"/>
            <a:ext cx="1792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Titillium Web" panose="00000500000000000000" pitchFamily="2" charset="0"/>
              </a:rPr>
              <a:t>Qualidade</a:t>
            </a:r>
            <a:endParaRPr lang="pt-BR" sz="2800" b="1" dirty="0">
              <a:solidFill>
                <a:schemeClr val="accent5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36188" y="692442"/>
            <a:ext cx="8169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4488"/>
                </a:solidFill>
                <a:latin typeface="Titillium Web" panose="00000500000000000000" pitchFamily="2" charset="0"/>
              </a:rPr>
              <a:t>No Reclame Aqui, a Instituição </a:t>
            </a:r>
            <a:r>
              <a:rPr lang="pt-BR" dirty="0" err="1">
                <a:solidFill>
                  <a:srgbClr val="004488"/>
                </a:solidFill>
                <a:latin typeface="Titillium Web" panose="00000500000000000000" pitchFamily="2" charset="0"/>
              </a:rPr>
              <a:t>Zema</a:t>
            </a:r>
            <a:r>
              <a:rPr lang="pt-BR" dirty="0">
                <a:solidFill>
                  <a:srgbClr val="004488"/>
                </a:solidFill>
                <a:latin typeface="Titillium Web" panose="00000500000000000000" pitchFamily="2" charset="0"/>
              </a:rPr>
              <a:t> demonstra claramente o seu compromisso com a qualidade e a resolução dos problemas apresentados pelos clientes.</a:t>
            </a:r>
            <a:endParaRPr lang="pt-BR" dirty="0">
              <a:solidFill>
                <a:srgbClr val="004488"/>
              </a:solidFill>
              <a:effectLst/>
              <a:latin typeface="Titillium Web" panose="00000500000000000000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0646" y="1886279"/>
            <a:ext cx="3768532" cy="462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2060"/>
                </a:solidFill>
                <a:latin typeface="Titillium Web" panose="00000500000000000000" pitchFamily="2" charset="0"/>
              </a:rPr>
              <a:t>Devido a esse excelente desempenho, fomos indicados a concorrer ao prêmio do Reclame Aqui, uma honra que celebra as empresas que se destacam no atendimento ao consumidor. Esta indicação é um testemunho do nosso esforço incansável em oferecer um serviço de qualidade superior e em colocar nossos clientes no centro de tudo o que fazemos.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5" b="98175" l="9886" r="9467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0861" y="-224926"/>
            <a:ext cx="2214173" cy="23067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1" b="21007" l="33207" r="57034"/>
                    </a14:imgEffect>
                  </a14:imgLayer>
                </a14:imgProps>
              </a:ext>
            </a:extLst>
          </a:blip>
          <a:srcRect l="32397" r="42535" b="76254"/>
          <a:stretch/>
        </p:blipFill>
        <p:spPr>
          <a:xfrm>
            <a:off x="7673170" y="5873300"/>
            <a:ext cx="2343666" cy="1285841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>
            <a:off x="634834" y="6487603"/>
            <a:ext cx="3301290" cy="57233"/>
          </a:xfrm>
          <a:custGeom>
            <a:avLst/>
            <a:gdLst/>
            <a:ahLst/>
            <a:cxnLst/>
            <a:rect l="l" t="t" r="r" b="b"/>
            <a:pathLst>
              <a:path w="5841662" h="306687">
                <a:moveTo>
                  <a:pt x="0" y="0"/>
                </a:moveTo>
                <a:lnTo>
                  <a:pt x="5841662" y="0"/>
                </a:lnTo>
                <a:lnTo>
                  <a:pt x="5841662" y="306687"/>
                </a:lnTo>
                <a:lnTo>
                  <a:pt x="0" y="3066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AutoShape 11"/>
          <p:cNvSpPr/>
          <p:nvPr/>
        </p:nvSpPr>
        <p:spPr>
          <a:xfrm rot="5400000">
            <a:off x="2513756" y="3776472"/>
            <a:ext cx="4193656" cy="0"/>
          </a:xfrm>
          <a:prstGeom prst="line">
            <a:avLst/>
          </a:prstGeom>
          <a:ln w="9525" cap="rnd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46" b="94015" l="0" r="88845">
                        <a14:backgroundMark x1="42231" y1="24938" x2="42231" y2="249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7592290" y="928464"/>
            <a:ext cx="2391109" cy="382005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824608" y="1315670"/>
            <a:ext cx="4236986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2060"/>
                </a:solidFill>
              </a:rPr>
              <a:t>Para sustentar essa reputação, implementamos diversas iniciativas ao longo do semestre. Introduzimos novas tecnologias para aprimorar nosso atendimento ao cliente, garantindo respostas mais rápidas e precisas. Além disso, investimos em programas de treinamento para nossa equipe, focando no desenvolvimento de habilidades de resolução de problemas e empatia, elementos essenciais para um atendimento excepcional.</a:t>
            </a:r>
          </a:p>
        </p:txBody>
      </p:sp>
    </p:spTree>
    <p:extLst>
      <p:ext uri="{BB962C8B-B14F-4D97-AF65-F5344CB8AC3E}">
        <p14:creationId xmlns:p14="http://schemas.microsoft.com/office/powerpoint/2010/main" val="1880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1998" y="6339684"/>
            <a:ext cx="1981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14 NOSSOS NÚMEROS</a:t>
            </a:r>
            <a:endParaRPr lang="pt-BR" sz="12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823286149"/>
              </p:ext>
            </p:extLst>
          </p:nvPr>
        </p:nvGraphicFramePr>
        <p:xfrm>
          <a:off x="504873" y="819720"/>
          <a:ext cx="4333827" cy="2662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504873" y="32479"/>
            <a:ext cx="883835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spc="-9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C</a:t>
            </a:r>
            <a:r>
              <a:rPr lang="pt-BR" b="1" spc="1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OMPAR</a:t>
            </a:r>
            <a:r>
              <a:rPr lang="pt-BR" b="1" spc="-55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AT</a:t>
            </a:r>
            <a:r>
              <a:rPr lang="pt-BR" b="1" spc="-15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IVO</a:t>
            </a:r>
            <a:r>
              <a:rPr lang="pt-BR" b="1" spc="-4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 </a:t>
            </a:r>
            <a:r>
              <a:rPr lang="pt-BR" b="1" spc="-65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C</a:t>
            </a:r>
            <a:r>
              <a:rPr lang="pt-BR" b="1" spc="35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OM</a:t>
            </a:r>
            <a:r>
              <a:rPr lang="pt-BR" b="1" spc="-1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 </a:t>
            </a:r>
            <a:r>
              <a:rPr lang="pt-BR" b="1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A</a:t>
            </a:r>
            <a:r>
              <a:rPr lang="pt-BR" b="1" spc="-1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N</a:t>
            </a:r>
            <a:r>
              <a:rPr lang="pt-BR" b="1" spc="-45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O</a:t>
            </a:r>
            <a:r>
              <a:rPr lang="pt-BR" b="1" spc="-25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 </a:t>
            </a:r>
            <a:r>
              <a:rPr lang="pt-BR" b="1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A</a:t>
            </a:r>
            <a:r>
              <a:rPr lang="pt-BR" b="1" spc="-1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N</a:t>
            </a:r>
            <a:r>
              <a:rPr lang="pt-BR" b="1" spc="-45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T</a:t>
            </a:r>
            <a:r>
              <a:rPr lang="pt-BR" b="1" spc="-5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E</a:t>
            </a:r>
            <a:r>
              <a:rPr lang="pt-BR" b="1" spc="1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R</a:t>
            </a:r>
            <a:r>
              <a:rPr lang="pt-BR" b="1" spc="-1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IOR </a:t>
            </a:r>
            <a:endParaRPr lang="pt-BR" b="1" spc="-10" dirty="0" smtClean="0">
              <a:solidFill>
                <a:srgbClr val="004488"/>
              </a:solidFill>
              <a:latin typeface="Titillium Web" panose="00000500000000000000" pitchFamily="2" charset="0"/>
              <a:cs typeface="Trebuchet MS"/>
            </a:endParaRPr>
          </a:p>
          <a:p>
            <a:pPr algn="ctr">
              <a:lnSpc>
                <a:spcPct val="150000"/>
              </a:lnSpc>
            </a:pP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1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º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Semestre de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2024 comparado ao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1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º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Semestre de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2023</a:t>
            </a:r>
            <a:endParaRPr lang="pt-BR" sz="1400" dirty="0">
              <a:solidFill>
                <a:srgbClr val="004488"/>
              </a:solidFill>
              <a:latin typeface="Titillium Web" panose="00000500000000000000" pitchFamily="2" charset="0"/>
              <a:cs typeface="Trebuchet MS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797126424"/>
              </p:ext>
            </p:extLst>
          </p:nvPr>
        </p:nvGraphicFramePr>
        <p:xfrm>
          <a:off x="4924052" y="3541151"/>
          <a:ext cx="4344990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2" y="5071348"/>
            <a:ext cx="876252" cy="8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1998" y="6339684"/>
            <a:ext cx="1981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15 NOSSOS NÚMEROS</a:t>
            </a:r>
            <a:endParaRPr lang="pt-BR" sz="12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45225" y="4075611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88%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51318" y="470262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99%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61998" y="6339684"/>
            <a:ext cx="1981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15 NOSSOS NÚMEROS</a:t>
            </a:r>
            <a:endParaRPr lang="pt-BR" sz="12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245225" y="4075611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88%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651318" y="470262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99%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175935" y="205695"/>
            <a:ext cx="4369759" cy="73866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</a:rPr>
              <a:t>A Pesquisa de Satisfação foi implementada em atendimento ao artigo 1º da Instrução Normativa BCB nº 265/2022.</a:t>
            </a:r>
            <a:endParaRPr lang="pt-BR" sz="1400" dirty="0">
              <a:solidFill>
                <a:srgbClr val="004488"/>
              </a:solidFill>
              <a:effectLst/>
              <a:latin typeface="Titillium Web" panose="00000500000000000000" pitchFamily="2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361998" y="1040087"/>
            <a:ext cx="9183696" cy="42659"/>
          </a:xfrm>
          <a:prstGeom prst="line">
            <a:avLst/>
          </a:prstGeom>
          <a:ln w="38100">
            <a:solidFill>
              <a:srgbClr val="0044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361998" y="52917"/>
            <a:ext cx="2603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004488"/>
                </a:solidFill>
                <a:latin typeface="Titillium Web" panose="00000500000000000000" pitchFamily="2" charset="0"/>
              </a:rPr>
              <a:t>AVALIAÇÃO DE ATENDIMENTO</a:t>
            </a:r>
          </a:p>
        </p:txBody>
      </p:sp>
      <p:graphicFrame>
        <p:nvGraphicFramePr>
          <p:cNvPr id="37" name="Gráfico 36"/>
          <p:cNvGraphicFramePr/>
          <p:nvPr>
            <p:extLst>
              <p:ext uri="{D42A27DB-BD31-4B8C-83A1-F6EECF244321}">
                <p14:modId xmlns:p14="http://schemas.microsoft.com/office/powerpoint/2010/main" val="1631920856"/>
              </p:ext>
            </p:extLst>
          </p:nvPr>
        </p:nvGraphicFramePr>
        <p:xfrm>
          <a:off x="3235132" y="1759527"/>
          <a:ext cx="3837641" cy="465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ângulo 1"/>
          <p:cNvSpPr/>
          <p:nvPr/>
        </p:nvSpPr>
        <p:spPr>
          <a:xfrm>
            <a:off x="361998" y="1115809"/>
            <a:ext cx="28731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4488"/>
                </a:solidFill>
                <a:latin typeface="Titillium Web" panose="00000500000000000000" pitchFamily="2" charset="0"/>
              </a:rPr>
              <a:t>A Ouvidoria emprega uma pesquisa de satisfação estruturada para coletar avaliações de 1 a 5 relacionadas ao atendimento prestado aos clientes. </a:t>
            </a:r>
            <a:endParaRPr lang="pt-BR" sz="1600" dirty="0" smtClean="0">
              <a:solidFill>
                <a:srgbClr val="004488"/>
              </a:solidFill>
              <a:latin typeface="Titillium Web" panose="00000500000000000000" pitchFamily="2" charset="0"/>
            </a:endParaRPr>
          </a:p>
          <a:p>
            <a:pPr algn="just"/>
            <a:r>
              <a:rPr lang="pt-BR" sz="1600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Tais </a:t>
            </a:r>
            <a:r>
              <a:rPr lang="pt-BR" sz="1600" dirty="0">
                <a:solidFill>
                  <a:srgbClr val="004488"/>
                </a:solidFill>
                <a:latin typeface="Titillium Web" panose="00000500000000000000" pitchFamily="2" charset="0"/>
              </a:rPr>
              <a:t>avaliações são obtidas por meio de e-mails e levam em consideração a qualidade do atendimento e a satisfação do cliente com a solução apresentada. Os resultados diários são usados para implementar melhorias contínuas. Atualmente, a pesquisa de satisfação apresenta uma pontuação de </a:t>
            </a:r>
            <a:r>
              <a:rPr lang="pt-BR" sz="1600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2,5, </a:t>
            </a:r>
            <a:r>
              <a:rPr lang="pt-BR" sz="1600" dirty="0">
                <a:solidFill>
                  <a:srgbClr val="004488"/>
                </a:solidFill>
                <a:latin typeface="Titillium Web" panose="00000500000000000000" pitchFamily="2" charset="0"/>
              </a:rPr>
              <a:t>enquanto no Reclame Aqui é de </a:t>
            </a:r>
            <a:r>
              <a:rPr lang="pt-BR" sz="1600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8,1, no total de 10 e </a:t>
            </a:r>
            <a:r>
              <a:rPr lang="pt-BR" sz="1600" dirty="0">
                <a:solidFill>
                  <a:srgbClr val="004488"/>
                </a:solidFill>
                <a:latin typeface="Titillium Web" panose="00000500000000000000" pitchFamily="2" charset="0"/>
              </a:rPr>
              <a:t>no </a:t>
            </a:r>
            <a:r>
              <a:rPr lang="pt-BR" sz="1600" dirty="0" err="1">
                <a:solidFill>
                  <a:srgbClr val="004488"/>
                </a:solidFill>
                <a:latin typeface="Titillium Web" panose="00000500000000000000" pitchFamily="2" charset="0"/>
              </a:rPr>
              <a:t>Consumidor.Gov</a:t>
            </a:r>
            <a:r>
              <a:rPr lang="pt-BR" sz="1600" dirty="0">
                <a:solidFill>
                  <a:srgbClr val="004488"/>
                </a:solidFill>
                <a:latin typeface="Titillium Web" panose="00000500000000000000" pitchFamily="2" charset="0"/>
              </a:rPr>
              <a:t> é de </a:t>
            </a:r>
            <a:r>
              <a:rPr lang="pt-BR" sz="1600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3,4 no total de 5. </a:t>
            </a:r>
            <a:endParaRPr lang="pt-BR" sz="1600" dirty="0">
              <a:effectLst/>
              <a:latin typeface="Titillium Web" panose="00000500000000000000" pitchFamily="2" charset="0"/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7250123" y="1178474"/>
            <a:ext cx="2543495" cy="5028861"/>
          </a:xfrm>
          <a:prstGeom prst="roundRect">
            <a:avLst/>
          </a:prstGeom>
          <a:solidFill>
            <a:srgbClr val="0044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miley 6"/>
          <p:cNvSpPr/>
          <p:nvPr/>
        </p:nvSpPr>
        <p:spPr>
          <a:xfrm>
            <a:off x="9116795" y="1082746"/>
            <a:ext cx="759862" cy="876788"/>
          </a:xfrm>
          <a:prstGeom prst="smileyFace">
            <a:avLst/>
          </a:prstGeom>
          <a:solidFill>
            <a:srgbClr val="00448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7367339" y="1821147"/>
            <a:ext cx="2426279" cy="422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chemeClr val="bg1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Prazo de Resposta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chemeClr val="bg1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resolução BCN 28/2020 determina que o prazo de resposta para as demandas não pode ultrapassa dez dias úteis.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chemeClr val="bg1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 nosso time de Ouvidoria apresenta um tempo médio de análise de 2,68.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chemeClr val="bg1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Buscamos atender o nosso cliente com a máxima </a:t>
            </a:r>
            <a:r>
              <a:rPr lang="pt-BR" sz="1600" dirty="0" smtClean="0">
                <a:solidFill>
                  <a:schemeClr val="bg1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agilidade, respeito </a:t>
            </a:r>
            <a:r>
              <a:rPr lang="pt-BR" sz="1600" dirty="0">
                <a:solidFill>
                  <a:schemeClr val="bg1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 humanização.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chemeClr val="bg1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Temos o prazer em servir</a:t>
            </a:r>
            <a:r>
              <a:rPr lang="pt-BR" dirty="0">
                <a:solidFill>
                  <a:schemeClr val="bg1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17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90251" y="6335511"/>
            <a:ext cx="2019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17 </a:t>
            </a:r>
            <a:r>
              <a:rPr lang="pt-BR" sz="1200" b="1" dirty="0">
                <a:solidFill>
                  <a:schemeClr val="bg1"/>
                </a:solidFill>
                <a:latin typeface="Titillium Web" panose="00000500000000000000" pitchFamily="2" charset="0"/>
              </a:rPr>
              <a:t>NOSSOS </a:t>
            </a:r>
            <a:r>
              <a:rPr lang="pt-BR" sz="1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NÚMEROS</a:t>
            </a:r>
            <a:endParaRPr lang="pt-BR" sz="12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03068" y="207818"/>
            <a:ext cx="7353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ZEMA</a:t>
            </a:r>
            <a:r>
              <a:rPr lang="pt-BR" sz="2000" b="1" spc="-70" dirty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 </a:t>
            </a:r>
            <a:r>
              <a:rPr lang="pt-BR" sz="2000" b="1" spc="-5" dirty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CRÉDITO</a:t>
            </a:r>
            <a:r>
              <a:rPr lang="pt-BR" sz="2000" b="1" spc="5" dirty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 </a:t>
            </a:r>
            <a:r>
              <a:rPr lang="pt-BR" sz="2000" b="1" spc="-5" dirty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FINANCIAMENTO</a:t>
            </a:r>
            <a:r>
              <a:rPr lang="pt-BR" sz="2000" b="1" dirty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 </a:t>
            </a:r>
            <a:endParaRPr lang="pt-BR" sz="2000" b="1" dirty="0" smtClean="0">
              <a:solidFill>
                <a:srgbClr val="FFCB05"/>
              </a:solidFill>
              <a:latin typeface="Titillium Web" panose="00000500000000000000" pitchFamily="2" charset="0"/>
              <a:cs typeface="Arial"/>
            </a:endParaRPr>
          </a:p>
          <a:p>
            <a:pPr algn="ctr"/>
            <a:r>
              <a:rPr lang="pt-BR" sz="2000" b="1" dirty="0" smtClean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E</a:t>
            </a:r>
            <a:r>
              <a:rPr lang="pt-BR" sz="2000" b="1" spc="5" dirty="0" smtClean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 </a:t>
            </a:r>
            <a:r>
              <a:rPr lang="pt-BR" sz="2000" b="1" spc="-5" dirty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INVESTIMENTO</a:t>
            </a:r>
            <a:r>
              <a:rPr lang="pt-BR" sz="2000" b="1" spc="-10" dirty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 </a:t>
            </a:r>
            <a:r>
              <a:rPr lang="pt-BR" sz="2000" b="1" dirty="0" smtClean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S/A E ZEMA CONSORCIO</a:t>
            </a:r>
            <a:endParaRPr lang="pt-BR" sz="2000" dirty="0">
              <a:solidFill>
                <a:srgbClr val="FFCB05"/>
              </a:solidFill>
              <a:latin typeface="Titillium Web" panose="000005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43346" y="1143607"/>
            <a:ext cx="9088582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lang="pt-BR" sz="1400" i="1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A reputação é mais do que somente a imagem. Ela é uma construção feita ao longo dos anos, e é composta pela  percepção que os vários públicos têm da empresa. </a:t>
            </a:r>
            <a:r>
              <a:rPr lang="pt-BR" sz="1400" i="1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A </a:t>
            </a:r>
            <a:r>
              <a:rPr lang="pt-BR" sz="1400" i="1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reputação é</a:t>
            </a:r>
            <a:r>
              <a:rPr lang="pt-BR" sz="1400" i="1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 </a:t>
            </a:r>
            <a:r>
              <a:rPr lang="pt-BR" sz="1400" i="1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um componente fundamental para estabelecer a confiança e a </a:t>
            </a:r>
            <a:r>
              <a:rPr lang="pt-BR" sz="1400" i="1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credibilidade da empresa. O Grupo </a:t>
            </a:r>
            <a:r>
              <a:rPr lang="pt-BR" sz="1400" i="1" dirty="0" err="1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Zema</a:t>
            </a:r>
            <a:r>
              <a:rPr lang="pt-BR" sz="1400" i="1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 valoriza e preocupa com seu cliente!!!</a:t>
            </a:r>
          </a:p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endParaRPr lang="pt-BR" sz="1400" i="1" dirty="0">
              <a:solidFill>
                <a:schemeClr val="bg1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A </a:t>
            </a:r>
            <a:r>
              <a:rPr lang="pt-BR" sz="1400" dirty="0" err="1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Zema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 Financeira encerra o semestre com nota média de 8,8 alcançando a reputação “OTIMO” e a </a:t>
            </a:r>
            <a:r>
              <a:rPr lang="pt-BR" sz="1400" dirty="0" err="1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Zema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 Consorcio encerra o semestre com nota média de 7,1 alcançando a reputação “BOM” na plataforma do Reclame Aqui. </a:t>
            </a:r>
            <a:r>
              <a:rPr lang="pt-BR" sz="1400" b="1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/>
            </a:r>
            <a:br>
              <a:rPr lang="pt-BR" sz="1400" b="1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</a:br>
            <a:endParaRPr lang="pt-BR" sz="1400" b="1" dirty="0">
              <a:solidFill>
                <a:schemeClr val="bg1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</a:rPr>
              <a:t>Neste semestre, o Departamento de Ouvidoria passou por uma significativa reestruturação que impactou positivamente o desempenho da empresa na plataforma Reclame Aqui. A mudança incluiu a implementação de novos processos e a contratação de profissionais especializados em atendimento ao cliente, o que resultou em uma resposta mais rápida e eficaz às reclamações registradas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. Com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</a:rPr>
              <a:t>a nova equipe, foi possível adotar uma abordagem mais proativa na resolução dos problemas dos clientes, focando na empatia e na personalização do atendimento. </a:t>
            </a:r>
            <a:endParaRPr lang="pt-BR" sz="1400" dirty="0" smtClean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Essa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</a:rPr>
              <a:t>mudança de postura não só acelerou a solução das demandas, como também aumentou a satisfação dos consumidores, refletindo-se diretamente nas notas atribuídas na plataforma Reclame Aqui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. A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</a:rPr>
              <a:t>melhoria nas avaliações é um indicativo claro de que as ações adotadas pelo novo Departamento de Ouvidoria estão alinhadas com as expectativas dos clientes. Este avanço demonstra o comprometimento da empresa em aprimorar continuamente seus serviços e reforça a importância de um atendimento de qualidade para a construção de uma reputação positiva no mercado.</a:t>
            </a:r>
          </a:p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3244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51" y="6325986"/>
            <a:ext cx="2019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18 CONSIDERAÇÕES FINAIS</a:t>
            </a:r>
            <a:endParaRPr lang="pt-BR" sz="12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-3166"/>
            <a:ext cx="3424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CONSIDERAÇÕES</a:t>
            </a:r>
          </a:p>
          <a:p>
            <a:r>
              <a:rPr lang="pt-BR" sz="2000" b="1" dirty="0" smtClean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FINAIS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48691" y="58658"/>
            <a:ext cx="825730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4659">
              <a:lnSpc>
                <a:spcPts val="1595"/>
              </a:lnSpc>
              <a:spcBef>
                <a:spcPts val="105"/>
              </a:spcBef>
            </a:pPr>
            <a:r>
              <a:rPr lang="pt-BR" sz="1400" i="1" dirty="0" smtClean="0">
                <a:solidFill>
                  <a:schemeClr val="bg1"/>
                </a:solidFill>
                <a:latin typeface="Titillium Web" panose="00000500000000000000" pitchFamily="2" charset="0"/>
                <a:cs typeface="Arial"/>
              </a:rPr>
              <a:t>A </a:t>
            </a:r>
            <a:r>
              <a:rPr lang="pt-BR" sz="1400" i="1" dirty="0" err="1" smtClean="0">
                <a:solidFill>
                  <a:schemeClr val="bg1"/>
                </a:solidFill>
                <a:latin typeface="Titillium Web" panose="00000500000000000000" pitchFamily="2" charset="0"/>
                <a:cs typeface="Arial"/>
              </a:rPr>
              <a:t>Zema</a:t>
            </a:r>
            <a:r>
              <a:rPr lang="pt-BR" sz="1400" i="1" dirty="0" smtClean="0">
                <a:solidFill>
                  <a:schemeClr val="bg1"/>
                </a:solidFill>
                <a:latin typeface="Titillium Web" panose="00000500000000000000" pitchFamily="2" charset="0"/>
                <a:cs typeface="Arial"/>
              </a:rPr>
              <a:t> entende que o cliente é nosso maior patrimônio e, por isso, vem desenvolvendo várias mudanças de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Arial"/>
              </a:rPr>
              <a:t> </a:t>
            </a:r>
            <a:r>
              <a:rPr lang="pt-BR" sz="1400" i="1" dirty="0" smtClean="0">
                <a:solidFill>
                  <a:schemeClr val="bg1"/>
                </a:solidFill>
                <a:latin typeface="Titillium Web" panose="00000500000000000000" pitchFamily="2" charset="0"/>
                <a:cs typeface="Arial"/>
              </a:rPr>
              <a:t>processos para tornar o nosso atendimento ainda mais ágil e eficiente</a:t>
            </a:r>
            <a:r>
              <a:rPr lang="pt-BR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anose="00000500000000000000" pitchFamily="2" charset="0"/>
                <a:cs typeface="Arial"/>
              </a:rPr>
              <a:t>.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 Web" panose="00000500000000000000" pitchFamily="2" charset="0"/>
              <a:cs typeface="Arial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8002" y="866160"/>
            <a:ext cx="9097053" cy="6919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60"/>
              </a:spcBef>
              <a:buFont typeface="Wingdings" panose="05000000000000000000" pitchFamily="2" charset="2"/>
              <a:buChar char="ü"/>
            </a:pPr>
            <a:r>
              <a:rPr lang="pt-BR" sz="2000" b="1" spc="-20" dirty="0" smtClean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CAPACITAÇÃO CONTÍNUA</a:t>
            </a:r>
            <a:r>
              <a:rPr lang="pt-BR" sz="1600" b="1" spc="-20" dirty="0" smtClean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/>
            </a:r>
            <a:br>
              <a:rPr lang="pt-BR" sz="1600" b="1" spc="-20" dirty="0" smtClean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</a:br>
            <a:r>
              <a:rPr lang="pt-BR" sz="1600" b="1" dirty="0" smtClean="0">
                <a:solidFill>
                  <a:schemeClr val="bg1"/>
                </a:solidFill>
              </a:rPr>
              <a:t>Treinamentos </a:t>
            </a:r>
            <a:r>
              <a:rPr lang="pt-BR" sz="1600" b="1" dirty="0">
                <a:solidFill>
                  <a:schemeClr val="bg1"/>
                </a:solidFill>
              </a:rPr>
              <a:t>Frequentes</a:t>
            </a:r>
            <a:r>
              <a:rPr lang="pt-BR" sz="1600" dirty="0">
                <a:solidFill>
                  <a:schemeClr val="bg1"/>
                </a:solidFill>
              </a:rPr>
              <a:t>: A capacitação é fundamental para garantir padrões elevados de atendimento. Realizamos treinamentos periódicos focados em atendimento ao cliente, direitos do consumidor e normas de conduta, assegurando que nossa equipe esteja sempre atualizada com as tendências do mercado e as necessidades dos clientes. </a:t>
            </a:r>
            <a:endParaRPr lang="pt-BR" sz="1600" b="1" spc="-20" dirty="0">
              <a:solidFill>
                <a:schemeClr val="bg1"/>
              </a:solidFill>
              <a:latin typeface="Titillium Web" panose="00000500000000000000" pitchFamily="2" charset="0"/>
              <a:cs typeface="Trebuchet MS"/>
            </a:endParaRPr>
          </a:p>
          <a:p>
            <a:endParaRPr lang="pt-BR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spc="-20" dirty="0" smtClean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ANÁLISE DE INDICADORES</a:t>
            </a:r>
            <a:br>
              <a:rPr lang="pt-BR" sz="2000" b="1" spc="-20" dirty="0" smtClean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</a:br>
            <a:r>
              <a:rPr lang="pt-BR" sz="1600" b="1" dirty="0" smtClean="0">
                <a:solidFill>
                  <a:schemeClr val="bg1"/>
                </a:solidFill>
              </a:rPr>
              <a:t>Coleta </a:t>
            </a:r>
            <a:r>
              <a:rPr lang="pt-BR" sz="1600" b="1" dirty="0">
                <a:solidFill>
                  <a:schemeClr val="bg1"/>
                </a:solidFill>
              </a:rPr>
              <a:t>e Análise de Dados: </a:t>
            </a:r>
            <a:r>
              <a:rPr lang="pt-BR" sz="1600" dirty="0">
                <a:solidFill>
                  <a:schemeClr val="bg1"/>
                </a:solidFill>
              </a:rPr>
              <a:t>Nossos colaboradores são capacitados para coletar, organizar e analisar os dados provenientes dos atendimentos. Relatórios mensais são elaborados com indicadores atualizados, que são continuamente aperfeiçoados para manter padrões de excelência e confiabilidade. </a:t>
            </a:r>
          </a:p>
          <a:p>
            <a:endParaRPr lang="pt-BR" sz="2000" b="1" spc="-20" dirty="0" smtClean="0">
              <a:solidFill>
                <a:srgbClr val="FFCB05"/>
              </a:solidFill>
              <a:latin typeface="Titillium Web" panose="00000500000000000000" pitchFamily="2" charset="0"/>
              <a:cs typeface="Trebuchet M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spc="-20" dirty="0" smtClean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BENCHMARKING</a:t>
            </a:r>
            <a:br>
              <a:rPr lang="pt-BR" sz="2000" b="1" spc="-20" dirty="0" smtClean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</a:br>
            <a:r>
              <a:rPr lang="pt-BR" sz="1600" b="1" dirty="0">
                <a:solidFill>
                  <a:schemeClr val="bg1"/>
                </a:solidFill>
              </a:rPr>
              <a:t>Adaptação das Melhores Práticas: </a:t>
            </a:r>
            <a:r>
              <a:rPr lang="pt-BR" sz="1600" dirty="0">
                <a:solidFill>
                  <a:schemeClr val="bg1"/>
                </a:solidFill>
              </a:rPr>
              <a:t>Comparamos nossos processos e práticas com os de outras empresas do setor para identificar oportunidades de melhoria. Adotamos estratégias bem-sucedidas de outras organizações para melhorar continuamente nossos serviços. </a:t>
            </a:r>
            <a:r>
              <a:rPr lang="pt-BR" sz="1600" dirty="0" smtClean="0">
                <a:solidFill>
                  <a:schemeClr val="bg1"/>
                </a:solidFill>
              </a:rPr>
              <a:t/>
            </a:r>
            <a:br>
              <a:rPr lang="pt-BR" sz="1600" dirty="0" smtClean="0">
                <a:solidFill>
                  <a:schemeClr val="bg1"/>
                </a:solidFill>
              </a:rPr>
            </a:br>
            <a:endParaRPr lang="pt-BR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spc="-20" dirty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ENVOLVIMENTO DA </a:t>
            </a:r>
            <a:r>
              <a:rPr lang="pt-BR" sz="2000" b="1" spc="-20" dirty="0" smtClean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LIDERANÇA</a:t>
            </a:r>
            <a:br>
              <a:rPr lang="pt-BR" sz="2000" b="1" spc="-20" dirty="0" smtClean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</a:br>
            <a:r>
              <a:rPr lang="pt-BR" sz="1600" b="1" dirty="0">
                <a:solidFill>
                  <a:schemeClr val="bg1"/>
                </a:solidFill>
              </a:rPr>
              <a:t>Interação com a Gestão: </a:t>
            </a:r>
            <a:r>
              <a:rPr lang="pt-BR" sz="1600" dirty="0">
                <a:solidFill>
                  <a:schemeClr val="bg1"/>
                </a:solidFill>
              </a:rPr>
              <a:t>Garantimos o envolvimento e apoio ativo da alta liderança na ouvidoria. A liderança comprometida promove uma cultura organizacional que valoriza o feedback dos clientes e a melhoria contínua. </a:t>
            </a:r>
          </a:p>
          <a:p>
            <a:r>
              <a:rPr lang="pt-BR" sz="2000" b="1" spc="-20" dirty="0" smtClean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/>
            </a:r>
            <a:br>
              <a:rPr lang="pt-BR" sz="2000" b="1" spc="-20" dirty="0" smtClean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</a:br>
            <a:endParaRPr lang="pt-BR" sz="2000" b="1" spc="-20" dirty="0">
              <a:solidFill>
                <a:srgbClr val="FFCB05"/>
              </a:solidFill>
              <a:latin typeface="Titillium Web" panose="00000500000000000000" pitchFamily="2" charset="0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endParaRPr lang="pt-BR" sz="2000" b="1" spc="-20" dirty="0" smtClean="0">
              <a:solidFill>
                <a:srgbClr val="FFCB05"/>
              </a:solidFill>
              <a:latin typeface="Titillium Web" panose="00000500000000000000" pitchFamily="2" charset="0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endParaRPr lang="pt-BR" sz="2000" dirty="0">
              <a:solidFill>
                <a:srgbClr val="FFCB05"/>
              </a:solidFill>
              <a:latin typeface="Titillium Web" panose="00000500000000000000" pitchFamily="2" charset="0"/>
              <a:cs typeface="Trebuchet M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8911" y="1383533"/>
            <a:ext cx="11185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4085" marR="2894965" algn="just">
              <a:spcBef>
                <a:spcPts val="1885"/>
              </a:spcBef>
            </a:pPr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  <a:cs typeface="Lucida Sans Unicode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70281" y="4505471"/>
            <a:ext cx="7339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90"/>
              </a:spcBef>
            </a:pPr>
            <a:r>
              <a:rPr lang="pt-BR" sz="2000" b="1" spc="-5" dirty="0" smtClean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10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56211" y="6317673"/>
            <a:ext cx="856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ÍNDICES</a:t>
            </a:r>
            <a:endParaRPr lang="pt-BR" sz="12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749494" y="2412958"/>
            <a:ext cx="200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400" spc="-5" dirty="0" smtClean="0">
                <a:solidFill>
                  <a:srgbClr val="FFCB05"/>
                </a:solidFill>
                <a:latin typeface="Titillium Web" panose="00000500000000000000" pitchFamily="2" charset="0"/>
                <a:cs typeface="Verdana"/>
              </a:rPr>
              <a:t>•</a:t>
            </a:r>
            <a:r>
              <a:rPr lang="pt-BR" sz="1400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 smtClean="0">
                <a:solidFill>
                  <a:srgbClr val="114A8B"/>
                </a:solidFill>
                <a:latin typeface="Titillium Web" panose="00000500000000000000" pitchFamily="2" charset="0"/>
                <a:cs typeface="Lucida Sans Unicode"/>
              </a:rPr>
              <a:t>APRESENTAÇÃO</a:t>
            </a:r>
            <a:endParaRPr lang="pt-BR" sz="1400" dirty="0">
              <a:latin typeface="Titillium Web" panose="00000500000000000000" pitchFamily="2" charset="0"/>
              <a:cs typeface="Lucida Sans Unicode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786566" y="1002566"/>
            <a:ext cx="1853738" cy="149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8800" b="1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Verdana"/>
              </a:rPr>
              <a:t>03</a:t>
            </a:r>
            <a:endParaRPr lang="pt-BR" sz="8800" b="1" dirty="0">
              <a:solidFill>
                <a:srgbClr val="004488"/>
              </a:solidFill>
              <a:latin typeface="Titillium Web" panose="00000500000000000000" pitchFamily="2" charset="0"/>
              <a:cs typeface="Verdana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274843" y="1002566"/>
            <a:ext cx="1853738" cy="149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8800" b="1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Verdana"/>
              </a:rPr>
              <a:t>05</a:t>
            </a:r>
            <a:endParaRPr lang="pt-BR" sz="8800" b="1" dirty="0">
              <a:solidFill>
                <a:srgbClr val="004488"/>
              </a:solidFill>
              <a:latin typeface="Titillium Web" panose="00000500000000000000" pitchFamily="2" charset="0"/>
              <a:cs typeface="Verdana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786566" y="3659281"/>
            <a:ext cx="1853738" cy="149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8800" b="1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Verdana"/>
              </a:rPr>
              <a:t>10</a:t>
            </a:r>
            <a:endParaRPr lang="pt-BR" sz="8800" b="1" dirty="0">
              <a:solidFill>
                <a:srgbClr val="004488"/>
              </a:solidFill>
              <a:latin typeface="Titillium Web" panose="00000500000000000000" pitchFamily="2" charset="0"/>
              <a:cs typeface="Verdana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4274843" y="3659281"/>
            <a:ext cx="1853738" cy="149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8800" b="1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Verdana"/>
              </a:rPr>
              <a:t>18</a:t>
            </a:r>
            <a:endParaRPr lang="pt-BR" sz="8800" b="1" dirty="0">
              <a:solidFill>
                <a:srgbClr val="004488"/>
              </a:solidFill>
              <a:latin typeface="Titillium Web" panose="00000500000000000000" pitchFamily="2" charset="0"/>
              <a:cs typeface="Verdana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6688976" y="997172"/>
            <a:ext cx="1853738" cy="149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8800" b="1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Verdana"/>
              </a:rPr>
              <a:t>07</a:t>
            </a:r>
            <a:endParaRPr lang="pt-BR" sz="8800" b="1" dirty="0">
              <a:solidFill>
                <a:srgbClr val="004488"/>
              </a:solidFill>
              <a:latin typeface="Titillium Web" panose="00000500000000000000" pitchFamily="2" charset="0"/>
              <a:cs typeface="Verdana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4200699" y="2412958"/>
            <a:ext cx="200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400" spc="-5" dirty="0" smtClean="0">
                <a:solidFill>
                  <a:srgbClr val="FFCB05"/>
                </a:solidFill>
                <a:latin typeface="Titillium Web" panose="00000500000000000000" pitchFamily="2" charset="0"/>
                <a:cs typeface="Verdana"/>
              </a:rPr>
              <a:t>•</a:t>
            </a:r>
            <a:r>
              <a:rPr lang="pt-BR" sz="1400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 smtClean="0">
                <a:solidFill>
                  <a:srgbClr val="114A8B"/>
                </a:solidFill>
                <a:latin typeface="Titillium Web" panose="00000500000000000000" pitchFamily="2" charset="0"/>
                <a:cs typeface="Lucida Sans Unicode"/>
              </a:rPr>
              <a:t>NOSSA HISTÓRIA</a:t>
            </a:r>
            <a:endParaRPr lang="pt-BR" sz="1400" dirty="0">
              <a:latin typeface="Titillium Web" panose="00000500000000000000" pitchFamily="2" charset="0"/>
              <a:cs typeface="Lucida Sans Unicode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726048" y="2412958"/>
            <a:ext cx="200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400" spc="-5" dirty="0" smtClean="0">
                <a:solidFill>
                  <a:srgbClr val="FFCB05"/>
                </a:solidFill>
                <a:latin typeface="Titillium Web" panose="00000500000000000000" pitchFamily="2" charset="0"/>
                <a:cs typeface="Verdana"/>
              </a:rPr>
              <a:t>•</a:t>
            </a:r>
            <a:r>
              <a:rPr lang="pt-BR" sz="1400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 smtClean="0">
                <a:solidFill>
                  <a:srgbClr val="114A8B"/>
                </a:solidFill>
                <a:latin typeface="Titillium Web" panose="00000500000000000000" pitchFamily="2" charset="0"/>
                <a:cs typeface="Lucida Sans Unicode"/>
              </a:rPr>
              <a:t>A OUVIDORIA</a:t>
            </a:r>
            <a:endParaRPr lang="pt-BR" sz="1400" dirty="0">
              <a:latin typeface="Titillium Web" panose="00000500000000000000" pitchFamily="2" charset="0"/>
              <a:cs typeface="Lucida Sans Unicode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957573" y="4996643"/>
            <a:ext cx="2488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1400" spc="-5" dirty="0" smtClean="0">
                <a:solidFill>
                  <a:srgbClr val="FFCB05"/>
                </a:solidFill>
                <a:latin typeface="Titillium Web" panose="00000500000000000000" pitchFamily="2" charset="0"/>
                <a:cs typeface="Verdana"/>
              </a:rPr>
              <a:t>•</a:t>
            </a:r>
            <a:r>
              <a:rPr lang="pt-BR" sz="1400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Verdana"/>
              </a:rPr>
              <a:t> CONSIDERAÇÕES FINAIS</a:t>
            </a:r>
            <a:endParaRPr lang="pt-BR" sz="1400" dirty="0">
              <a:solidFill>
                <a:srgbClr val="004488"/>
              </a:solidFill>
              <a:latin typeface="Titillium Web" panose="00000500000000000000" pitchFamily="2" charset="0"/>
              <a:cs typeface="Verdana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638278" y="4996643"/>
            <a:ext cx="200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400" spc="-5" dirty="0" smtClean="0">
                <a:solidFill>
                  <a:srgbClr val="FFCB05"/>
                </a:solidFill>
                <a:latin typeface="Titillium Web" panose="00000500000000000000" pitchFamily="2" charset="0"/>
                <a:cs typeface="Verdana"/>
              </a:rPr>
              <a:t>•</a:t>
            </a:r>
            <a:r>
              <a:rPr lang="pt-BR" sz="1400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 smtClean="0">
                <a:solidFill>
                  <a:srgbClr val="114A8B"/>
                </a:solidFill>
                <a:latin typeface="Titillium Web" panose="00000500000000000000" pitchFamily="2" charset="0"/>
                <a:cs typeface="Lucida Sans Unicode"/>
              </a:rPr>
              <a:t>NOSSOS NÚMEROS</a:t>
            </a:r>
            <a:endParaRPr lang="pt-BR" sz="1400" dirty="0">
              <a:latin typeface="Titillium Web" panose="00000500000000000000" pitchFamily="2" charset="0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9389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471" y="3744793"/>
            <a:ext cx="2972215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7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2510" y="6317673"/>
            <a:ext cx="1471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03 APRESENTAÇÃO</a:t>
            </a:r>
            <a:endParaRPr lang="pt-BR" sz="12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2754" y="1506870"/>
            <a:ext cx="49281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1400" spc="-5" dirty="0" smtClean="0">
                <a:solidFill>
                  <a:srgbClr val="FFCB05"/>
                </a:solidFill>
                <a:latin typeface="Titillium Web" panose="00000500000000000000" pitchFamily="2" charset="0"/>
                <a:cs typeface="Verdana"/>
              </a:rPr>
              <a:t>•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Este documento abrange os critérios operacionais da Instituição referentes ao componente organizacional de Ouvidoria, conforme estabelecido pelas RESOLUÇÕES BCB Nº 4.860 e RESOLUÇÃO BCB Nº 28, de 23 de outubro de 2020.</a:t>
            </a:r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  <a:cs typeface="Verdana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32508" y="4457591"/>
            <a:ext cx="4928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520" marR="328295">
              <a:lnSpc>
                <a:spcPct val="100000"/>
              </a:lnSpc>
              <a:buClr>
                <a:srgbClr val="114A8B"/>
              </a:buClr>
              <a:tabLst>
                <a:tab pos="269875" algn="l"/>
              </a:tabLst>
            </a:pPr>
            <a:r>
              <a:rPr lang="pt-BR" sz="1400" spc="-5" dirty="0" smtClean="0">
                <a:solidFill>
                  <a:srgbClr val="FFCB05"/>
                </a:solidFill>
                <a:latin typeface="Titillium Web" panose="00000500000000000000" pitchFamily="2" charset="0"/>
                <a:cs typeface="Verdana"/>
              </a:rPr>
              <a:t>•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Fornecemos uma visão abrangente do modelo de governança e das atividades da Ouvidoria, assim como os indicadores gerais referentes ao período analisado. Além disso, destacamos um conjunto de propostas que foram identificadas e implementadas com base nas manifestações recebidas de nossos Clientes.</a:t>
            </a:r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  <a:cs typeface="Verdana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32508" y="3336173"/>
            <a:ext cx="2759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2400" b="1" spc="-5" dirty="0" smtClean="0">
                <a:solidFill>
                  <a:srgbClr val="FFCB05"/>
                </a:solidFill>
                <a:latin typeface="Titillium Web" panose="00000500000000000000" pitchFamily="2" charset="0"/>
                <a:cs typeface="Verdana"/>
              </a:rPr>
              <a:t>APRESENTAÇÃO</a:t>
            </a:r>
            <a:endParaRPr lang="pt-BR" sz="2400" b="1" dirty="0">
              <a:solidFill>
                <a:schemeClr val="bg1"/>
              </a:solidFill>
              <a:latin typeface="Titillium Web" panose="00000500000000000000" pitchFamily="2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607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7817" y="1420674"/>
            <a:ext cx="5652655" cy="414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59055" indent="2540">
              <a:spcBef>
                <a:spcPts val="95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O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Grupo </a:t>
            </a:r>
            <a:r>
              <a:rPr lang="pt-BR" sz="1400" dirty="0" err="1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Zema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 possui uma gestão empresarial pautada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em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valores como ética,  equilíbrio, humildade, meritocracia, empreendedorismo </a:t>
            </a: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065" marR="59055" indent="2540">
              <a:spcBef>
                <a:spcPts val="95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estabilidade financeira,  nunca se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esquecendo de sua responsabilidade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social e preocupação pelas futuras  gerações. </a:t>
            </a: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065" marR="59055" indent="2540">
              <a:spcBef>
                <a:spcPts val="95"/>
              </a:spcBef>
            </a:pPr>
            <a:endParaRPr lang="pt-BR" sz="1400" dirty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065" marR="59055" indent="2540">
              <a:spcBef>
                <a:spcPts val="95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Contamos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com a tradição e credibilidade de uma empresa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familiar</a:t>
            </a:r>
          </a:p>
          <a:p>
            <a:pPr marL="12065" marR="59055" indent="2540">
              <a:spcBef>
                <a:spcPts val="95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com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100 anos de atuação no mercado, sempre focada em um </a:t>
            </a: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065" marR="59055" indent="2540">
              <a:spcBef>
                <a:spcPts val="95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excelente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atendimento aos  clientes, de forma ágil e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prática. </a:t>
            </a:r>
          </a:p>
          <a:p>
            <a:pPr marL="12065" marR="59055" indent="2540">
              <a:spcBef>
                <a:spcPts val="95"/>
              </a:spcBef>
            </a:pP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065" marR="59055" indent="2540">
              <a:spcBef>
                <a:spcPts val="95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valorização de seus colaboradores faz com que a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 </a:t>
            </a:r>
            <a:r>
              <a:rPr lang="pt-BR" sz="1400" dirty="0" err="1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Zema</a:t>
            </a: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065" marR="59055" indent="2540">
              <a:spcBef>
                <a:spcPts val="95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esteja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entre as melhores empresas para se trabalhar. </a:t>
            </a: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065" marR="59055" indent="2540">
              <a:spcBef>
                <a:spcPts val="95"/>
              </a:spcBef>
            </a:pP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065" marR="59055" indent="2540">
              <a:spcBef>
                <a:spcPts val="95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Alinhada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cada vez mais  com seus parceiros e fornecedores, </a:t>
            </a: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065" marR="59055" indent="2540">
              <a:spcBef>
                <a:spcPts val="95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 </a:t>
            </a:r>
            <a:r>
              <a:rPr lang="pt-BR" sz="1400" dirty="0" err="1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Zema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 busca uma contínua evolução de práticas  de gestão </a:t>
            </a: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065" marR="59055" indent="2540">
              <a:spcBef>
                <a:spcPts val="95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governança, sempre com o objetivo de garantir sucessivos </a:t>
            </a: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065" marR="59055" indent="2540">
              <a:spcBef>
                <a:spcPts val="95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avanços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 um  crescimento sustentável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.”</a:t>
            </a:r>
          </a:p>
          <a:p>
            <a:pPr marR="5080" algn="r"/>
            <a:r>
              <a:rPr lang="pt-BR" sz="1400" b="1" dirty="0" smtClean="0">
                <a:latin typeface="Titillium Web" panose="00000500000000000000" pitchFamily="2" charset="0"/>
                <a:cs typeface="Trebuchet MS"/>
              </a:rPr>
              <a:t>Romero </a:t>
            </a:r>
            <a:r>
              <a:rPr lang="pt-BR" sz="1400" b="1" dirty="0" err="1">
                <a:latin typeface="Titillium Web" panose="00000500000000000000" pitchFamily="2" charset="0"/>
                <a:cs typeface="Trebuchet MS"/>
              </a:rPr>
              <a:t>Zema</a:t>
            </a:r>
            <a:endParaRPr lang="pt-BR" sz="1400" dirty="0">
              <a:latin typeface="Titillium Web" panose="00000500000000000000" pitchFamily="2" charset="0"/>
              <a:cs typeface="Trebuchet MS"/>
            </a:endParaRPr>
          </a:p>
          <a:p>
            <a:pPr marR="6350" algn="r">
              <a:spcBef>
                <a:spcPts val="5"/>
              </a:spcBef>
            </a:pPr>
            <a:r>
              <a:rPr lang="pt-BR" sz="1400" dirty="0">
                <a:latin typeface="Titillium Web" panose="00000500000000000000" pitchFamily="2" charset="0"/>
                <a:cs typeface="Lucida Sans Unicode"/>
              </a:rPr>
              <a:t>Presidente do Grupo </a:t>
            </a:r>
            <a:r>
              <a:rPr lang="pt-BR" sz="1400" dirty="0" err="1" smtClean="0">
                <a:latin typeface="Titillium Web" panose="00000500000000000000" pitchFamily="2" charset="0"/>
                <a:cs typeface="Lucida Sans Unicode"/>
              </a:rPr>
              <a:t>Zem</a:t>
            </a:r>
            <a:r>
              <a:rPr lang="pt-BR" sz="1400" dirty="0" err="1">
                <a:latin typeface="Titillium Web" panose="00000500000000000000" pitchFamily="2" charset="0"/>
                <a:cs typeface="Lucida Sans Unicode"/>
              </a:rPr>
              <a:t>a</a:t>
            </a:r>
            <a:endParaRPr lang="pt-BR" sz="1400" dirty="0">
              <a:latin typeface="Titillium Web" panose="00000500000000000000" pitchFamily="2" charset="0"/>
              <a:cs typeface="Lucida Sans Unicode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90204" y="6317673"/>
            <a:ext cx="1645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04 APRESENTAÇÃO</a:t>
            </a:r>
            <a:endParaRPr lang="pt-BR" sz="12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7817" y="857833"/>
            <a:ext cx="49460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24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 PALAVRA DO CEO GRUPO ZEMA</a:t>
            </a:r>
            <a:endParaRPr lang="pt-BR" sz="2400" b="1" dirty="0">
              <a:solidFill>
                <a:srgbClr val="004488"/>
              </a:solidFill>
              <a:latin typeface="Titillium Web" panose="00000500000000000000" pitchFamily="2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19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53" y="1288177"/>
            <a:ext cx="4490260" cy="42370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065" marR="5080" indent="635" algn="just">
              <a:spcBef>
                <a:spcPts val="105"/>
              </a:spcBef>
            </a:pP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Fundada para atender às necessidades financeiras de seus clientes de maneira confiável e descomplicada, a </a:t>
            </a:r>
            <a:r>
              <a:rPr lang="pt-BR" sz="1400" dirty="0" err="1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Zema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 Financeira é o braço financeiro do Grupo </a:t>
            </a:r>
            <a:r>
              <a:rPr lang="pt-BR" sz="1400" dirty="0" err="1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Zema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, um dos grupos empresariais mais sólidos do Brasil, com 100 anos de história, tradição e reconhecimento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.</a:t>
            </a:r>
          </a:p>
          <a:p>
            <a:pPr marL="12065" marR="5080" indent="635" algn="just">
              <a:spcBef>
                <a:spcPts val="105"/>
              </a:spcBef>
            </a:pPr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  <a:cs typeface="Lucida Sans Unicode" panose="020B0602030504020204" pitchFamily="34" charset="0"/>
            </a:endParaRPr>
          </a:p>
          <a:p>
            <a:pPr marL="12065" marR="5080" indent="635" algn="just">
              <a:spcBef>
                <a:spcPts val="105"/>
              </a:spcBef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A </a:t>
            </a:r>
            <a:r>
              <a:rPr lang="pt-BR" sz="1400" dirty="0" err="1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Zema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 Financeira é uma instituição responsável, atuando como intermediária entre os clientes e uma variedade de serviços no mercado financeiro. Seguimos rigorosamente as regras e diretrizes estabelecidas pelo Banco Central, que supervisiona nossas operações e garante nossa conformidade com o Sistema Financeiro Nacional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.</a:t>
            </a:r>
          </a:p>
          <a:p>
            <a:pPr marL="12065" marR="5080" indent="635" algn="just">
              <a:spcBef>
                <a:spcPts val="105"/>
              </a:spcBef>
            </a:pPr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  <a:cs typeface="Lucida Sans Unicode" panose="020B0602030504020204" pitchFamily="34" charset="0"/>
            </a:endParaRPr>
          </a:p>
          <a:p>
            <a:pPr marL="12065" marR="5080" indent="635" algn="just">
              <a:spcBef>
                <a:spcPts val="105"/>
              </a:spcBef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Oferecemos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uma ampla gama de opções, incluindo contas correntes, cartões de crédito, investimentos e empréstimos, de modo a atender às diversas necessidades e perfis de nossos clientes. </a:t>
            </a:r>
            <a:b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</a:br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  <a:cs typeface="Lucida Sans Unicode" panose="020B0602030504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4196" y="6325986"/>
            <a:ext cx="1596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05 NOSSA HISTÓRIA</a:t>
            </a:r>
            <a:endParaRPr lang="pt-BR" sz="12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1353" y="888067"/>
            <a:ext cx="540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" marR="199390" algn="ctr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2000" b="1" dirty="0" smtClean="0">
                <a:solidFill>
                  <a:srgbClr val="FFCB05"/>
                </a:solidFill>
                <a:latin typeface="Titillium Web" panose="00000500000000000000" pitchFamily="2" charset="0"/>
              </a:rPr>
              <a:t>SOBRE A ZEMA FINANCEIRA</a:t>
            </a:r>
            <a:endParaRPr lang="pt-BR" sz="2000" b="1" dirty="0">
              <a:solidFill>
                <a:srgbClr val="FFCB05"/>
              </a:solidFill>
              <a:latin typeface="Titillium Web" panose="00000500000000000000" pitchFamily="2" charset="0"/>
              <a:cs typeface="Verdana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73778" y="176282"/>
            <a:ext cx="5376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" marR="199390" algn="ctr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2800" spc="600" dirty="0" smtClean="0">
                <a:solidFill>
                  <a:srgbClr val="FFCB05"/>
                </a:solidFill>
                <a:latin typeface="Titillium Web" panose="00000500000000000000" pitchFamily="2" charset="0"/>
              </a:rPr>
              <a:t>NOSSA HISTÓRIA</a:t>
            </a:r>
            <a:endParaRPr lang="pt-BR" sz="2800" spc="600" dirty="0">
              <a:solidFill>
                <a:srgbClr val="FFCB05"/>
              </a:solidFill>
              <a:latin typeface="Titillium Web" panose="00000500000000000000" pitchFamily="2" charset="0"/>
              <a:cs typeface="Verdana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42213" y="888067"/>
            <a:ext cx="540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" marR="199390" algn="ctr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2000" b="1" dirty="0" smtClean="0">
                <a:solidFill>
                  <a:srgbClr val="FFCB05"/>
                </a:solidFill>
                <a:latin typeface="Titillium Web" panose="00000500000000000000" pitchFamily="2" charset="0"/>
              </a:rPr>
              <a:t>SOBRE A ZEMA CONSORCIO</a:t>
            </a:r>
            <a:endParaRPr lang="pt-BR" sz="2000" b="1" dirty="0">
              <a:solidFill>
                <a:srgbClr val="FFCB05"/>
              </a:solidFill>
              <a:latin typeface="Titillium Web" panose="00000500000000000000" pitchFamily="2" charset="0"/>
              <a:cs typeface="Verdana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70764" y="1265626"/>
            <a:ext cx="4391891" cy="46166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</a:rPr>
              <a:t>Com o objetivo de realizar os sonhos de seus clientes de maneira transparente e segura, a </a:t>
            </a:r>
            <a:r>
              <a:rPr lang="pt-BR" sz="1400" dirty="0" err="1">
                <a:solidFill>
                  <a:schemeClr val="bg1"/>
                </a:solidFill>
                <a:latin typeface="Titillium Web" panose="00000500000000000000" pitchFamily="2" charset="0"/>
              </a:rPr>
              <a:t>Zema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</a:rPr>
              <a:t> Consórcio tem, ao longo de mais de 30 anos, proporcionado a oportunidade de adquirir uma variedade de serviços e bens, sempre buscando oferecer um plano perfeito para as necessidades dos consorciados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.</a:t>
            </a:r>
          </a:p>
          <a:p>
            <a:pPr algn="just"/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algn="just"/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A </a:t>
            </a:r>
            <a:r>
              <a:rPr lang="pt-BR" sz="1400" dirty="0" err="1">
                <a:solidFill>
                  <a:schemeClr val="bg1"/>
                </a:solidFill>
                <a:latin typeface="Titillium Web" panose="00000500000000000000" pitchFamily="2" charset="0"/>
              </a:rPr>
              <a:t>Zema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</a:rPr>
              <a:t> Consórcio oferece uma modalidade de crédito em que os participantes contribuem mensalmente com um valor e prazo pré-estabelecidos, formando uma poupança comum. Vale destacar que somos reconhecidos pelo cumprimento rigoroso das regras e diretrizes estabelecidas pelo Banco Central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.</a:t>
            </a:r>
          </a:p>
          <a:p>
            <a:pPr algn="just"/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algn="just"/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Sob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</a:rPr>
              <a:t>nossa administração, os grupos são formados e, com os recursos depositados, os sonhos de consumo são realizados por meio de contemplações, que podem ocorrer por sorteio ou lance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. Toda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</a:rPr>
              <a:t>essa estrutura opera com um único propósito: a satisfação de nossos clientes.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/>
            </a:r>
            <a:b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</a:br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rot="16200000">
            <a:off x="310162" y="2218262"/>
            <a:ext cx="70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17145" algn="ctr">
              <a:lnSpc>
                <a:spcPct val="100000"/>
              </a:lnSpc>
            </a:pPr>
            <a:r>
              <a:rPr lang="pt-BR" sz="1600" b="1" spc="20" dirty="0" smtClean="0">
                <a:solidFill>
                  <a:srgbClr val="FFFFFF"/>
                </a:solidFill>
                <a:latin typeface="Titillium Web" panose="00000500000000000000" pitchFamily="2" charset="0"/>
                <a:cs typeface="Trebuchet MS"/>
              </a:rPr>
              <a:t>Visão</a:t>
            </a:r>
            <a:endParaRPr lang="pt-BR" sz="1600" dirty="0">
              <a:latin typeface="Titillium Web" panose="00000500000000000000" pitchFamily="2" charset="0"/>
              <a:cs typeface="Trebuchet MS"/>
            </a:endParaRPr>
          </a:p>
        </p:txBody>
      </p:sp>
      <p:sp>
        <p:nvSpPr>
          <p:cNvPr id="3" name="CaixaDeTexto 2"/>
          <p:cNvSpPr txBox="1"/>
          <p:nvPr/>
        </p:nvSpPr>
        <p:spPr>
          <a:xfrm rot="16200000">
            <a:off x="213844" y="3667447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17145" algn="ctr">
              <a:lnSpc>
                <a:spcPct val="100000"/>
              </a:lnSpc>
            </a:pPr>
            <a:r>
              <a:rPr lang="pt-BR" sz="1600" b="1" spc="20" dirty="0" smtClean="0">
                <a:solidFill>
                  <a:srgbClr val="FFFFFF"/>
                </a:solidFill>
                <a:latin typeface="Titillium Web" panose="00000500000000000000" pitchFamily="2" charset="0"/>
                <a:cs typeface="Trebuchet MS"/>
              </a:rPr>
              <a:t>Valores</a:t>
            </a:r>
            <a:endParaRPr lang="pt-BR" sz="1600" dirty="0">
              <a:latin typeface="Titillium Web" panose="00000500000000000000" pitchFamily="2" charset="0"/>
              <a:cs typeface="Trebuchet MS"/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64600" y="5130486"/>
            <a:ext cx="1446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17145" algn="ctr">
              <a:lnSpc>
                <a:spcPct val="100000"/>
              </a:lnSpc>
            </a:pPr>
            <a:r>
              <a:rPr lang="pt-BR" sz="1600" b="1" spc="20" dirty="0" smtClean="0">
                <a:solidFill>
                  <a:srgbClr val="FFFFFF"/>
                </a:solidFill>
                <a:latin typeface="Titillium Web" panose="00000500000000000000" pitchFamily="2" charset="0"/>
                <a:cs typeface="Trebuchet MS"/>
              </a:rPr>
              <a:t>Compromisso</a:t>
            </a:r>
            <a:endParaRPr lang="pt-BR" sz="1600" dirty="0">
              <a:latin typeface="Titillium Web" panose="00000500000000000000" pitchFamily="2" charset="0"/>
              <a:cs typeface="Trebuchet MS"/>
            </a:endParaRPr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234338" y="727513"/>
            <a:ext cx="852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17145" algn="ctr">
              <a:lnSpc>
                <a:spcPct val="100000"/>
              </a:lnSpc>
            </a:pPr>
            <a:r>
              <a:rPr lang="pt-BR" sz="1600" b="1" spc="20" dirty="0">
                <a:solidFill>
                  <a:srgbClr val="FFFFFF"/>
                </a:solidFill>
                <a:latin typeface="Titillium Web" panose="00000500000000000000" pitchFamily="2" charset="0"/>
                <a:cs typeface="Trebuchet MS"/>
              </a:rPr>
              <a:t>Missão</a:t>
            </a:r>
            <a:endParaRPr lang="pt-BR" sz="1600" dirty="0">
              <a:latin typeface="Titillium Web" panose="00000500000000000000" pitchFamily="2" charset="0"/>
              <a:cs typeface="Trebuchet M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71354" y="573578"/>
            <a:ext cx="37157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• Agir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: Perceber, entender e oferecer </a:t>
            </a: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o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quanto antes o que as pessoas  precisam</a:t>
            </a:r>
            <a:r>
              <a:rPr lang="pt-BR" dirty="0">
                <a:solidFill>
                  <a:srgbClr val="004488"/>
                </a:solidFill>
                <a:latin typeface="Lucida Sans Unicode"/>
                <a:cs typeface="Lucida Sans Unicode"/>
              </a:rPr>
              <a:t>.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471354" y="2114204"/>
            <a:ext cx="4879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380">
              <a:lnSpc>
                <a:spcPct val="100000"/>
              </a:lnSpc>
              <a:buClr>
                <a:srgbClr val="114A8B"/>
              </a:buClr>
              <a:tabLst>
                <a:tab pos="292735" algn="l"/>
              </a:tabLst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•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Entender as mudanças sociais, comportamentais e econômicas 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para inovar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e facilitar a vida das pessoas.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71354" y="3327017"/>
            <a:ext cx="45719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172720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92735" algn="l"/>
              </a:tabLst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Coragem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com energia</a:t>
            </a:r>
          </a:p>
          <a:p>
            <a:pPr marL="292100" indent="-172720">
              <a:lnSpc>
                <a:spcPct val="100000"/>
              </a:lnSpc>
              <a:buFont typeface="Arial MT"/>
              <a:buChar char="•"/>
              <a:tabLst>
                <a:tab pos="292735" algn="l"/>
                <a:tab pos="2874645" algn="l"/>
              </a:tabLst>
            </a:pP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Ser 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Simples	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• 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Transparência</a:t>
            </a:r>
          </a:p>
          <a:p>
            <a:pPr marL="292100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2735" algn="l"/>
                <a:tab pos="2874645" algn="l"/>
              </a:tabLst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Trabalho	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• 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Construir</a:t>
            </a:r>
          </a:p>
          <a:p>
            <a:pPr marL="292100" indent="-172720">
              <a:lnSpc>
                <a:spcPct val="100000"/>
              </a:lnSpc>
              <a:buFont typeface="Arial MT"/>
              <a:buChar char="•"/>
              <a:tabLst>
                <a:tab pos="292735" algn="l"/>
                <a:tab pos="2874645" algn="l"/>
              </a:tabLst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Ética	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• 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Pessoas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615441" y="5056908"/>
            <a:ext cx="2707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172720">
              <a:lnSpc>
                <a:spcPct val="100000"/>
              </a:lnSpc>
              <a:spcBef>
                <a:spcPts val="1525"/>
              </a:spcBef>
              <a:buFont typeface="Arial MT"/>
              <a:buChar char="•"/>
              <a:tabLst>
                <a:tab pos="292735" algn="l"/>
              </a:tabLst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Prover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acesso</a:t>
            </a:r>
          </a:p>
          <a:p>
            <a:pPr marL="292100" indent="-172720">
              <a:lnSpc>
                <a:spcPct val="100000"/>
              </a:lnSpc>
              <a:buFont typeface="Arial MT"/>
              <a:buChar char="•"/>
              <a:tabLst>
                <a:tab pos="292735" algn="l"/>
              </a:tabLst>
            </a:pP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Ter atitude positiva</a:t>
            </a:r>
          </a:p>
          <a:p>
            <a:pPr marL="292100" indent="-172720">
              <a:lnSpc>
                <a:spcPct val="100000"/>
              </a:lnSpc>
              <a:buFont typeface="Arial MT"/>
              <a:buChar char="•"/>
              <a:tabLst>
                <a:tab pos="292735" algn="l"/>
              </a:tabLst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Dinamismo</a:t>
            </a:r>
            <a:endParaRPr lang="pt-BR" dirty="0">
              <a:solidFill>
                <a:schemeClr val="bg1"/>
              </a:solidFill>
              <a:latin typeface="Titillium Web" panose="00000500000000000000" pitchFamily="2" charset="0"/>
              <a:cs typeface="Lucida Sans Unicode"/>
            </a:endParaRPr>
          </a:p>
          <a:p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655047" y="413906"/>
            <a:ext cx="27584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1" dirty="0" smtClean="0">
                <a:ln w="3175">
                  <a:solidFill>
                    <a:schemeClr val="bg1"/>
                  </a:solidFill>
                  <a:prstDash val="solid"/>
                </a:ln>
                <a:noFill/>
                <a:effectLst>
                  <a:reflection blurRad="6350" stA="55000" endA="300" endPos="45500" dir="5400000" sy="-100000" algn="bl" rotWithShape="0"/>
                </a:effectLst>
              </a:rPr>
              <a:t>MISSÃO</a:t>
            </a:r>
            <a:endParaRPr lang="pt-BR" sz="6000" b="1" dirty="0">
              <a:ln w="3175">
                <a:solidFill>
                  <a:schemeClr val="bg1"/>
                </a:solidFill>
                <a:prstDash val="solid"/>
              </a:ln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038549" y="1815747"/>
            <a:ext cx="23749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dirty="0" smtClean="0">
                <a:ln w="3175">
                  <a:solidFill>
                    <a:schemeClr val="bg1"/>
                  </a:solidFill>
                  <a:prstDash val="solid"/>
                </a:ln>
                <a:noFill/>
                <a:effectLst>
                  <a:reflection blurRad="6350" stA="55000" endA="300" endPos="45500" dir="5400000" sy="-100000" algn="bl" rotWithShape="0"/>
                </a:effectLst>
              </a:rPr>
              <a:t>VISÃO</a:t>
            </a:r>
            <a:endParaRPr lang="pt-BR" sz="6600" b="1" dirty="0">
              <a:ln w="3175">
                <a:solidFill>
                  <a:schemeClr val="bg1"/>
                </a:solidFill>
                <a:prstDash val="solid"/>
              </a:ln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350924" y="3381986"/>
            <a:ext cx="30625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1" dirty="0" smtClean="0">
                <a:ln w="3175">
                  <a:solidFill>
                    <a:schemeClr val="bg1"/>
                  </a:solidFill>
                  <a:prstDash val="solid"/>
                </a:ln>
                <a:noFill/>
                <a:effectLst>
                  <a:reflection blurRad="6350" stA="55000" endA="300" endPos="45500" dir="5400000" sy="-100000" algn="bl" rotWithShape="0"/>
                </a:effectLst>
              </a:rPr>
              <a:t>VALORES</a:t>
            </a:r>
            <a:endParaRPr lang="pt-BR" sz="6000" b="1" dirty="0">
              <a:ln w="3175">
                <a:solidFill>
                  <a:schemeClr val="bg1"/>
                </a:solidFill>
                <a:prstDash val="solid"/>
              </a:ln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837739" y="4838098"/>
            <a:ext cx="4752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3175">
                  <a:solidFill>
                    <a:schemeClr val="bg1"/>
                  </a:solidFill>
                  <a:prstDash val="solid"/>
                </a:ln>
                <a:noFill/>
                <a:effectLst>
                  <a:reflection blurRad="6350" stA="55000" endA="300" endPos="45500" dir="5400000" sy="-100000" algn="bl" rotWithShape="0"/>
                </a:effectLst>
              </a:rPr>
              <a:t>COMPROMISSO</a:t>
            </a:r>
            <a:endParaRPr lang="pt-BR" sz="5400" b="1" dirty="0">
              <a:ln w="3175">
                <a:solidFill>
                  <a:schemeClr val="bg1"/>
                </a:solidFill>
                <a:prstDash val="solid"/>
              </a:ln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24196" y="6325986"/>
            <a:ext cx="1596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06 NOSSA HISTÓRIA</a:t>
            </a:r>
            <a:endParaRPr lang="pt-BR" sz="12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82011" y="2113802"/>
            <a:ext cx="34778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b="1" spc="-240" dirty="0" smtClean="0">
                <a:solidFill>
                  <a:srgbClr val="FFCB05"/>
                </a:solidFill>
                <a:latin typeface="Titillium Web" panose="00000500000000000000" pitchFamily="2" charset="0"/>
              </a:rPr>
              <a:t>A</a:t>
            </a:r>
            <a:r>
              <a:rPr lang="pt-BR" sz="4800" b="1" spc="-245" dirty="0" smtClean="0">
                <a:solidFill>
                  <a:srgbClr val="FFCB05"/>
                </a:solidFill>
                <a:latin typeface="Titillium Web" panose="00000500000000000000" pitchFamily="2" charset="0"/>
              </a:rPr>
              <a:t> </a:t>
            </a:r>
            <a:r>
              <a:rPr lang="pt-BR" sz="4800" b="1" spc="-200" dirty="0" smtClean="0">
                <a:solidFill>
                  <a:srgbClr val="FFCB05"/>
                </a:solidFill>
                <a:latin typeface="Titillium Web" panose="00000500000000000000" pitchFamily="2" charset="0"/>
              </a:rPr>
              <a:t>OUVIDORI</a:t>
            </a:r>
            <a:r>
              <a:rPr lang="pt-BR" sz="4800" b="1" spc="-135" dirty="0" smtClean="0">
                <a:solidFill>
                  <a:srgbClr val="FFCB05"/>
                </a:solidFill>
                <a:latin typeface="Titillium Web" panose="00000500000000000000" pitchFamily="2" charset="0"/>
              </a:rPr>
              <a:t>A</a:t>
            </a:r>
            <a:endParaRPr lang="pt-BR" sz="4800" b="1" dirty="0">
              <a:solidFill>
                <a:srgbClr val="FFCB05"/>
              </a:solidFill>
              <a:latin typeface="Titillium Web" panose="00000500000000000000" pitchFamily="2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65" y="4460372"/>
            <a:ext cx="475012" cy="498763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061756" y="738188"/>
            <a:ext cx="4572693" cy="509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-1905">
              <a:spcBef>
                <a:spcPts val="95"/>
              </a:spcBef>
            </a:pP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Sua principal função é garantir a rigorosa observância das normas legais e regulamentares referentes aos direitos do consumidor, servindo como um elo de comunicação entre a Instituição e seus clientes e usuários de produtos e serviços.  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A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Ouvidoria, ao buscar soluções, contribui para construir uma nova relação entre as partes envolvidas: as áreas internas da instituição e seu público, especialmente os clientes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. </a:t>
            </a:r>
          </a:p>
          <a:p>
            <a:pPr marL="12700" marR="5080" indent="-1905">
              <a:spcBef>
                <a:spcPts val="95"/>
              </a:spcBef>
            </a:pPr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  <a:cs typeface="Arial MT"/>
            </a:endParaRPr>
          </a:p>
          <a:p>
            <a:pPr marL="12700" marR="5080" indent="-1905">
              <a:spcBef>
                <a:spcPts val="95"/>
              </a:spcBef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A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estrutura da Ouvidoria está alinhada com a natureza e a complexidade dos produtos, serviços, atividades, processos e sistemas da instituição. Ela é independente das unidades executoras da Instituição, estando sob a responsabilidade do Diretor Presidente e contando com um Ouvidor subordinado a ele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.</a:t>
            </a:r>
          </a:p>
          <a:p>
            <a:pPr marL="12700" marR="5080" indent="-1905">
              <a:spcBef>
                <a:spcPts val="95"/>
              </a:spcBef>
            </a:pPr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  <a:cs typeface="Arial MT"/>
            </a:endParaRPr>
          </a:p>
          <a:p>
            <a:pPr marL="12700" marR="5080" indent="-1905">
              <a:spcBef>
                <a:spcPts val="95"/>
              </a:spcBef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A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Ouvidoria atua como um canal de última instância, oferecendo um tratamento formal para atendimentos que não foram resolvidos nos canais primários. A Ouvidoria do Grupo </a:t>
            </a:r>
            <a:r>
              <a:rPr lang="pt-BR" sz="1400" dirty="0" err="1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Zema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 é um canal independente que desempenha um papel mediador, sempre buscando promover a qualidade da comunicação e a formação de laços de confiança e colaboração mútua.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4924" y="6325986"/>
            <a:ext cx="1596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07 A OUVIDORIA</a:t>
            </a:r>
            <a:endParaRPr lang="pt-BR" sz="12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6634" y="700586"/>
            <a:ext cx="4696693" cy="550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224154">
              <a:lnSpc>
                <a:spcPct val="100000"/>
              </a:lnSpc>
              <a:spcBef>
                <a:spcPts val="105"/>
              </a:spcBef>
              <a:buClr>
                <a:srgbClr val="114A8B"/>
              </a:buClr>
              <a:tabLst>
                <a:tab pos="185420" algn="l"/>
              </a:tabLst>
            </a:pPr>
            <a:r>
              <a:rPr lang="pt-BR" sz="13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 Ouvidoria além de receber, registrar, analisar, acompanhar as solicitações dos usuários, também mapeia as demandas e as direciona para os responsáveis quando necessário.</a:t>
            </a:r>
            <a:br>
              <a:rPr lang="pt-BR" sz="13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</a:br>
            <a:r>
              <a:rPr lang="pt-BR" sz="13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Além de interagir com o consumidor, cobra a execução das demandas e planos propostos através de relatórios gerencias e comitês, e trabalha de forma integrada, com o objetivo de executar e promover mudanças construtivas em todos os processos internos. 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114A8B"/>
              </a:buClr>
            </a:pPr>
            <a:endParaRPr lang="pt-BR" sz="13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84785" marR="224154" indent="-172720">
              <a:lnSpc>
                <a:spcPct val="100000"/>
              </a:lnSpc>
              <a:spcBef>
                <a:spcPts val="105"/>
              </a:spcBef>
              <a:buClr>
                <a:srgbClr val="114A8B"/>
              </a:buClr>
              <a:buFont typeface="Arial MT"/>
              <a:buChar char="•"/>
              <a:tabLst>
                <a:tab pos="185420" algn="l"/>
              </a:tabLst>
            </a:pPr>
            <a:r>
              <a:rPr lang="pt-BR" sz="13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Ao registrar a demanda o cliente receberá um número de protocolo do atendimento, para que  seu próximo contato seja feito a partir do que já foi registrado.</a:t>
            </a: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114A8B"/>
              </a:buClr>
              <a:buFont typeface="Arial MT"/>
              <a:buChar char="•"/>
            </a:pPr>
            <a:endParaRPr lang="pt-BR" sz="1300" dirty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84785" marR="381000" indent="-17272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buFont typeface="Arial MT"/>
              <a:buChar char="•"/>
              <a:tabLst>
                <a:tab pos="185420" algn="l"/>
              </a:tabLst>
            </a:pPr>
            <a:r>
              <a:rPr lang="pt-BR" sz="13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Realizamos atendimentos presenciais quando os clientes optam pelo atendimento pessoal.  Este, é feito sempre em local reservado para manter a confidencialidade das informações  relatadas pelo cliente.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114A8B"/>
              </a:buClr>
              <a:buFont typeface="Arial MT"/>
              <a:buChar char="•"/>
            </a:pPr>
            <a:endParaRPr lang="pt-BR" sz="1300" dirty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84785" marR="5080" indent="-172720">
              <a:lnSpc>
                <a:spcPct val="100000"/>
              </a:lnSpc>
              <a:buClr>
                <a:srgbClr val="114A8B"/>
              </a:buClr>
              <a:buFont typeface="Arial MT"/>
              <a:buChar char="•"/>
              <a:tabLst>
                <a:tab pos="185420" algn="l"/>
              </a:tabLst>
            </a:pPr>
            <a:r>
              <a:rPr lang="pt-BR" sz="13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Quando nossa central de atendimento é acionada verifica-se se o usuário já possui solicitação  em curso. Caso a demanda em curso não tenha sido solucionada dentro do prazo previamente  comunicado ou a solução não tenha satisfeito o usuário, o caso é encaminhado para a unidade de  Ouvidoria que atuará como última instância de atendimento.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114A8B"/>
              </a:buClr>
            </a:pPr>
            <a:endParaRPr lang="pt-BR" sz="13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114A8B"/>
              </a:buClr>
            </a:pPr>
            <a:endParaRPr lang="pt-BR" sz="1300" dirty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53050" y="4928691"/>
            <a:ext cx="4721629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1694" marR="5080" indent="-849630">
              <a:lnSpc>
                <a:spcPct val="114999"/>
              </a:lnSpc>
              <a:spcBef>
                <a:spcPts val="100"/>
              </a:spcBef>
            </a:pPr>
            <a:r>
              <a:rPr lang="pt-BR" sz="1100" spc="-5" dirty="0">
                <a:latin typeface="Titillium Web" panose="00000500000000000000" pitchFamily="2" charset="0"/>
                <a:cs typeface="Amatic SC" panose="00000800000000000000" pitchFamily="2" charset="-79"/>
              </a:rPr>
              <a:t>Somos</a:t>
            </a:r>
            <a:r>
              <a:rPr lang="pt-BR" sz="1100" spc="-10" dirty="0">
                <a:latin typeface="Titillium Web" panose="00000500000000000000" pitchFamily="2" charset="0"/>
                <a:cs typeface="Amatic SC" panose="00000800000000000000" pitchFamily="2" charset="-79"/>
              </a:rPr>
              <a:t> </a:t>
            </a:r>
            <a:r>
              <a:rPr lang="pt-BR" sz="1100" spc="-5" dirty="0">
                <a:latin typeface="Titillium Web" panose="00000500000000000000" pitchFamily="2" charset="0"/>
                <a:cs typeface="Amatic SC" panose="00000800000000000000" pitchFamily="2" charset="-79"/>
              </a:rPr>
              <a:t>integrantes</a:t>
            </a:r>
            <a:r>
              <a:rPr lang="pt-BR" sz="1100" spc="15" dirty="0">
                <a:latin typeface="Titillium Web" panose="00000500000000000000" pitchFamily="2" charset="0"/>
                <a:cs typeface="Amatic SC" panose="00000800000000000000" pitchFamily="2" charset="-79"/>
              </a:rPr>
              <a:t> </a:t>
            </a:r>
            <a:r>
              <a:rPr lang="pt-BR" sz="1100" spc="-5" dirty="0">
                <a:latin typeface="Titillium Web" panose="00000500000000000000" pitchFamily="2" charset="0"/>
                <a:cs typeface="Amatic SC" panose="00000800000000000000" pitchFamily="2" charset="-79"/>
              </a:rPr>
              <a:t>do</a:t>
            </a:r>
            <a:r>
              <a:rPr lang="pt-BR" sz="1100" spc="15" dirty="0">
                <a:latin typeface="Titillium Web" panose="00000500000000000000" pitchFamily="2" charset="0"/>
                <a:cs typeface="Amatic SC" panose="00000800000000000000" pitchFamily="2" charset="-79"/>
              </a:rPr>
              <a:t> </a:t>
            </a:r>
            <a:r>
              <a:rPr lang="pt-BR" sz="1100" spc="-5" dirty="0">
                <a:latin typeface="Titillium Web" panose="00000500000000000000" pitchFamily="2" charset="0"/>
                <a:cs typeface="Amatic SC" panose="00000800000000000000" pitchFamily="2" charset="-79"/>
              </a:rPr>
              <a:t>Conglomerado</a:t>
            </a:r>
            <a:r>
              <a:rPr lang="pt-BR" sz="1100" spc="-10" dirty="0">
                <a:latin typeface="Titillium Web" panose="00000500000000000000" pitchFamily="2" charset="0"/>
                <a:cs typeface="Amatic SC" panose="00000800000000000000" pitchFamily="2" charset="-79"/>
              </a:rPr>
              <a:t> </a:t>
            </a:r>
            <a:r>
              <a:rPr lang="pt-BR" sz="1100" spc="-5" dirty="0">
                <a:latin typeface="Titillium Web" panose="00000500000000000000" pitchFamily="2" charset="0"/>
                <a:cs typeface="Amatic SC" panose="00000800000000000000" pitchFamily="2" charset="-79"/>
              </a:rPr>
              <a:t>Prudencial,</a:t>
            </a:r>
            <a:r>
              <a:rPr lang="pt-BR" sz="1100" dirty="0">
                <a:latin typeface="Titillium Web" panose="00000500000000000000" pitchFamily="2" charset="0"/>
                <a:cs typeface="Amatic SC" panose="00000800000000000000" pitchFamily="2" charset="-79"/>
              </a:rPr>
              <a:t> </a:t>
            </a:r>
            <a:r>
              <a:rPr lang="pt-BR" sz="1100" spc="-5" dirty="0" smtClean="0">
                <a:latin typeface="Titillium Web" panose="00000500000000000000" pitchFamily="2" charset="0"/>
                <a:cs typeface="Amatic SC" panose="00000800000000000000" pitchFamily="2" charset="-79"/>
              </a:rPr>
              <a:t>sendo</a:t>
            </a:r>
            <a:r>
              <a:rPr lang="pt-BR" sz="1100" spc="10" dirty="0" smtClean="0">
                <a:latin typeface="Titillium Web" panose="00000500000000000000" pitchFamily="2" charset="0"/>
                <a:cs typeface="Amatic SC" panose="00000800000000000000" pitchFamily="2" charset="-79"/>
              </a:rPr>
              <a:t> </a:t>
            </a:r>
            <a:r>
              <a:rPr lang="pt-BR" sz="1100" dirty="0">
                <a:latin typeface="Titillium Web" panose="00000500000000000000" pitchFamily="2" charset="0"/>
                <a:cs typeface="Amatic SC" panose="00000800000000000000" pitchFamily="2" charset="-79"/>
              </a:rPr>
              <a:t>a </a:t>
            </a:r>
            <a:r>
              <a:rPr lang="pt-BR" sz="1100" spc="-5" dirty="0">
                <a:latin typeface="Titillium Web" panose="00000500000000000000" pitchFamily="2" charset="0"/>
                <a:cs typeface="Amatic SC" panose="00000800000000000000" pitchFamily="2" charset="-79"/>
              </a:rPr>
              <a:t>Ouvidoria </a:t>
            </a:r>
            <a:endParaRPr lang="pt-BR" sz="1100" spc="-395" dirty="0" smtClean="0">
              <a:latin typeface="Titillium Web" panose="00000500000000000000" pitchFamily="2" charset="0"/>
              <a:cs typeface="Amatic SC" panose="00000800000000000000" pitchFamily="2" charset="-79"/>
            </a:endParaRPr>
          </a:p>
          <a:p>
            <a:pPr marL="861694" marR="5080" indent="-849630">
              <a:lnSpc>
                <a:spcPct val="114999"/>
              </a:lnSpc>
              <a:spcBef>
                <a:spcPts val="100"/>
              </a:spcBef>
            </a:pPr>
            <a:r>
              <a:rPr lang="pt-BR" sz="1100" spc="-5" dirty="0" smtClean="0">
                <a:latin typeface="Titillium Web" panose="00000500000000000000" pitchFamily="2" charset="0"/>
                <a:cs typeface="Amatic SC" panose="00000800000000000000" pitchFamily="2" charset="-79"/>
              </a:rPr>
              <a:t>compartilhada </a:t>
            </a:r>
            <a:r>
              <a:rPr lang="pt-BR" sz="1100" spc="-5" dirty="0">
                <a:latin typeface="Titillium Web" panose="00000500000000000000" pitchFamily="2" charset="0"/>
                <a:cs typeface="Amatic SC" panose="00000800000000000000" pitchFamily="2" charset="-79"/>
              </a:rPr>
              <a:t>entre</a:t>
            </a:r>
            <a:r>
              <a:rPr lang="pt-BR" sz="1100" dirty="0">
                <a:latin typeface="Titillium Web" panose="00000500000000000000" pitchFamily="2" charset="0"/>
                <a:cs typeface="Amatic SC" panose="00000800000000000000" pitchFamily="2" charset="-79"/>
              </a:rPr>
              <a:t>  </a:t>
            </a:r>
            <a:r>
              <a:rPr lang="pt-BR" sz="1100" dirty="0" smtClean="0">
                <a:latin typeface="Titillium Web" panose="00000500000000000000" pitchFamily="2" charset="0"/>
                <a:cs typeface="Amatic SC" panose="00000800000000000000" pitchFamily="2" charset="-79"/>
              </a:rPr>
              <a:t>a </a:t>
            </a:r>
            <a:r>
              <a:rPr lang="pt-BR" sz="1100" b="1" spc="-5" dirty="0" err="1" smtClean="0">
                <a:solidFill>
                  <a:srgbClr val="004488"/>
                </a:solidFill>
                <a:latin typeface="Titillium Web" panose="00000500000000000000" pitchFamily="2" charset="0"/>
                <a:cs typeface="Amatic SC" panose="00000800000000000000" pitchFamily="2" charset="-79"/>
              </a:rPr>
              <a:t>Zema</a:t>
            </a:r>
            <a:r>
              <a:rPr lang="pt-BR" sz="1100" b="1" spc="15" dirty="0" smtClean="0">
                <a:solidFill>
                  <a:srgbClr val="004488"/>
                </a:solidFill>
                <a:latin typeface="Titillium Web" panose="00000500000000000000" pitchFamily="2" charset="0"/>
                <a:cs typeface="Amatic SC" panose="00000800000000000000" pitchFamily="2" charset="-79"/>
              </a:rPr>
              <a:t> </a:t>
            </a:r>
            <a:r>
              <a:rPr lang="pt-BR" sz="1100" b="1" spc="-5" dirty="0">
                <a:solidFill>
                  <a:srgbClr val="004488"/>
                </a:solidFill>
                <a:latin typeface="Titillium Web" panose="00000500000000000000" pitchFamily="2" charset="0"/>
                <a:cs typeface="Amatic SC" panose="00000800000000000000" pitchFamily="2" charset="-79"/>
              </a:rPr>
              <a:t>Financeira</a:t>
            </a:r>
            <a:r>
              <a:rPr lang="pt-BR" sz="1100" spc="10" dirty="0">
                <a:latin typeface="Titillium Web" panose="00000500000000000000" pitchFamily="2" charset="0"/>
                <a:cs typeface="Amatic SC" panose="00000800000000000000" pitchFamily="2" charset="-79"/>
              </a:rPr>
              <a:t> </a:t>
            </a:r>
            <a:r>
              <a:rPr lang="pt-BR" sz="1100" dirty="0">
                <a:latin typeface="Titillium Web" panose="00000500000000000000" pitchFamily="2" charset="0"/>
                <a:cs typeface="Amatic SC" panose="00000800000000000000" pitchFamily="2" charset="-79"/>
              </a:rPr>
              <a:t>e</a:t>
            </a:r>
            <a:r>
              <a:rPr lang="pt-BR" sz="1100" spc="5" dirty="0">
                <a:latin typeface="Titillium Web" panose="00000500000000000000" pitchFamily="2" charset="0"/>
                <a:cs typeface="Amatic SC" panose="00000800000000000000" pitchFamily="2" charset="-79"/>
              </a:rPr>
              <a:t> </a:t>
            </a:r>
            <a:r>
              <a:rPr lang="pt-BR" sz="1100" b="1" dirty="0" err="1">
                <a:solidFill>
                  <a:srgbClr val="004488"/>
                </a:solidFill>
                <a:latin typeface="Titillium Web" panose="00000500000000000000" pitchFamily="2" charset="0"/>
                <a:cs typeface="Amatic SC" panose="00000800000000000000" pitchFamily="2" charset="-79"/>
              </a:rPr>
              <a:t>Zema</a:t>
            </a:r>
            <a:r>
              <a:rPr lang="pt-BR" sz="1100" b="1" spc="5" dirty="0">
                <a:solidFill>
                  <a:srgbClr val="004488"/>
                </a:solidFill>
                <a:latin typeface="Titillium Web" panose="00000500000000000000" pitchFamily="2" charset="0"/>
                <a:cs typeface="Amatic SC" panose="00000800000000000000" pitchFamily="2" charset="-79"/>
              </a:rPr>
              <a:t> </a:t>
            </a:r>
            <a:r>
              <a:rPr lang="pt-BR" sz="1100" b="1" spc="-5" dirty="0">
                <a:solidFill>
                  <a:srgbClr val="004488"/>
                </a:solidFill>
                <a:latin typeface="Titillium Web" panose="00000500000000000000" pitchFamily="2" charset="0"/>
                <a:cs typeface="Amatic SC" panose="00000800000000000000" pitchFamily="2" charset="-79"/>
              </a:rPr>
              <a:t>Consórcio</a:t>
            </a:r>
            <a:endParaRPr lang="pt-BR" sz="1100" b="1" dirty="0">
              <a:solidFill>
                <a:srgbClr val="004488"/>
              </a:solidFill>
              <a:latin typeface="Titillium Web" panose="00000500000000000000" pitchFamily="2" charset="0"/>
              <a:cs typeface="Amatic SC" panose="00000800000000000000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75976" y="6325986"/>
            <a:ext cx="1596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08 A OUVIDORIA</a:t>
            </a:r>
            <a:endParaRPr lang="pt-BR" sz="12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25533" y="1002677"/>
            <a:ext cx="3824547" cy="110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930"/>
              </a:spcBef>
            </a:pPr>
            <a:r>
              <a:rPr lang="pt-BR" sz="1600" b="1" spc="-45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CENTRAL</a:t>
            </a:r>
            <a:r>
              <a:rPr lang="pt-BR" sz="1600" b="1" spc="-90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 </a:t>
            </a:r>
            <a:r>
              <a:rPr lang="pt-BR" sz="1600" b="1" spc="-60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DE</a:t>
            </a:r>
            <a:r>
              <a:rPr lang="pt-BR" sz="1600" b="1" spc="-95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 </a:t>
            </a:r>
            <a:r>
              <a:rPr lang="pt-BR" sz="1600" b="1" spc="-35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RE</a:t>
            </a:r>
            <a:r>
              <a:rPr lang="pt-BR" sz="1600" b="1" spc="-45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LA</a:t>
            </a:r>
            <a:r>
              <a:rPr lang="pt-BR" sz="1600" b="1" spc="-50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C</a:t>
            </a:r>
            <a:r>
              <a:rPr lang="pt-BR" sz="1600" b="1" spc="-40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IONAM</a:t>
            </a:r>
            <a:r>
              <a:rPr lang="pt-BR" sz="1600" b="1" spc="-35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ENTOS</a:t>
            </a:r>
            <a:endParaRPr lang="pt-BR" sz="1600" dirty="0" smtClean="0">
              <a:solidFill>
                <a:srgbClr val="004488"/>
              </a:solidFill>
              <a:latin typeface="Titillium Web" panose="00000500000000000000" pitchFamily="2" charset="0"/>
              <a:cs typeface="Trebuchet MS"/>
            </a:endParaRPr>
          </a:p>
          <a:p>
            <a:pPr marL="12700">
              <a:spcBef>
                <a:spcPts val="930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Assim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como a Ouvidoria, todos os nossos canais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de 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atendimentos de SAC são compartilhados pelo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conglomerado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prudencial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.</a:t>
            </a:r>
            <a:endParaRPr lang="pt-BR" sz="1400" dirty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1" y="931795"/>
            <a:ext cx="454778" cy="45477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325533" y="2183415"/>
            <a:ext cx="5204460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Em nossos canais o cliente pode esclarecer dúvidas, efetuar  negociações e registrar reclamações ao SAC por ligações  telefônicas através do 0800.095.6702 ou chat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través dos sites</a:t>
            </a:r>
            <a:endParaRPr lang="pt-BR" sz="1400" b="1" dirty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700" marR="5080">
              <a:spcBef>
                <a:spcPts val="100"/>
              </a:spcBef>
            </a:pPr>
            <a:r>
              <a:rPr lang="pt-BR" sz="1400" b="1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  <a:hlinkClick r:id="rId4"/>
              </a:rPr>
              <a:t>www.zemafinanceira.com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</a:t>
            </a:r>
            <a:r>
              <a:rPr lang="pt-BR" sz="1400" b="1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 </a:t>
            </a:r>
            <a:r>
              <a:rPr lang="pt-BR" sz="1400" b="1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  <a:hlinkClick r:id="rId5"/>
              </a:rPr>
              <a:t>www.consorciozema.com </a:t>
            </a:r>
            <a:r>
              <a:rPr lang="pt-BR" sz="1400" b="1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.</a:t>
            </a:r>
            <a:endParaRPr lang="pt-BR" sz="1400" b="1" dirty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333499" y="3430436"/>
            <a:ext cx="5362402" cy="88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t-BR" sz="1600" b="1" spc="-45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NOTIFICAÇÃO</a:t>
            </a:r>
            <a:endParaRPr lang="pt-BR" sz="16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Notificações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Extrajudiciais recebidas através do e-mail: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pt-BR" sz="1400" b="1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  <a:hlinkClick r:id="rId6"/>
              </a:rPr>
              <a:t>ouvidoria@zemafinanceira.com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  <a:hlinkClick r:id="rId6"/>
              </a:rPr>
              <a:t>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 </a:t>
            </a:r>
            <a:r>
              <a:rPr lang="pt-BR" sz="1400" b="1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  <a:hlinkClick r:id="rId7"/>
              </a:rPr>
              <a:t>ouvidoria@consorciozema.com</a:t>
            </a:r>
            <a:endParaRPr lang="pt-BR" sz="1400" b="1" dirty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67" y="3378558"/>
            <a:ext cx="459132" cy="45913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56507" y="4554215"/>
            <a:ext cx="64430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0269">
              <a:lnSpc>
                <a:spcPct val="150000"/>
              </a:lnSpc>
            </a:pPr>
            <a:r>
              <a:rPr lang="pt-BR" sz="1600" b="1" spc="-45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FALE CONOSCO</a:t>
            </a:r>
            <a:endParaRPr lang="pt-BR" sz="1600" dirty="0">
              <a:solidFill>
                <a:srgbClr val="004488"/>
              </a:solidFill>
              <a:latin typeface="Titillium Web" panose="00000500000000000000" pitchFamily="2" charset="0"/>
              <a:cs typeface="Trebuchet MS"/>
            </a:endParaRPr>
          </a:p>
          <a:p>
            <a:pPr marL="890269"/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O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atendimento é feito por meio de solicitação pelo ícone Fale Conosco </a:t>
            </a: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890269"/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no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site </a:t>
            </a:r>
            <a:r>
              <a:rPr lang="pt-BR" sz="1400" b="1" dirty="0">
                <a:solidFill>
                  <a:srgbClr val="0563C1"/>
                </a:solidFill>
                <a:latin typeface="Titillium Web" panose="00000500000000000000" pitchFamily="2" charset="0"/>
                <a:cs typeface="Lucida Sans Unicode"/>
              </a:rPr>
              <a:t>https</a:t>
            </a:r>
            <a:r>
              <a:rPr lang="pt-BR" sz="1400" b="1" dirty="0">
                <a:solidFill>
                  <a:srgbClr val="0563C1"/>
                </a:solidFill>
                <a:latin typeface="Titillium Web" panose="00000500000000000000" pitchFamily="2" charset="0"/>
                <a:cs typeface="Lucida Sans Unicode"/>
                <a:hlinkClick r:id="rId9"/>
              </a:rPr>
              <a:t>://w</a:t>
            </a:r>
            <a:r>
              <a:rPr lang="pt-BR" sz="1400" b="1" dirty="0">
                <a:solidFill>
                  <a:srgbClr val="0563C1"/>
                </a:solidFill>
                <a:latin typeface="Titillium Web" panose="00000500000000000000" pitchFamily="2" charset="0"/>
                <a:cs typeface="Lucida Sans Unicode"/>
              </a:rPr>
              <a:t>ww.</a:t>
            </a:r>
            <a:r>
              <a:rPr lang="pt-BR" sz="1400" b="1" dirty="0">
                <a:solidFill>
                  <a:srgbClr val="0563C1"/>
                </a:solidFill>
                <a:latin typeface="Titillium Web" panose="00000500000000000000" pitchFamily="2" charset="0"/>
                <a:cs typeface="Lucida Sans Unicode"/>
                <a:hlinkClick r:id="rId9"/>
              </a:rPr>
              <a:t>zemafinanceira.com/central-de-atendimento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  </a:t>
            </a:r>
            <a:r>
              <a:rPr lang="pt-BR" sz="1400" b="1" dirty="0">
                <a:solidFill>
                  <a:srgbClr val="0563C1"/>
                </a:solidFill>
                <a:latin typeface="Titillium Web" panose="00000500000000000000" pitchFamily="2" charset="0"/>
                <a:cs typeface="Lucida Sans Unicode"/>
              </a:rPr>
              <a:t>https://consorciozema.com/FaleConosco.aspx</a:t>
            </a:r>
            <a:endParaRPr lang="pt-BR" sz="1400" b="1" dirty="0">
              <a:solidFill>
                <a:srgbClr val="0563C1"/>
              </a:solidFill>
              <a:latin typeface="Titillium Web" panose="00000500000000000000" pitchFamily="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0573" y="6330159"/>
            <a:ext cx="1596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09 A OUVIDORIA</a:t>
            </a:r>
            <a:endParaRPr lang="pt-BR" sz="12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67" y="4582505"/>
            <a:ext cx="471419" cy="47141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8036915" y="2884501"/>
            <a:ext cx="1220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1200" dirty="0" err="1" smtClean="0">
                <a:solidFill>
                  <a:srgbClr val="FFCB05"/>
                </a:solidFill>
                <a:latin typeface="Titillium Web" panose="00000500000000000000" pitchFamily="2" charset="0"/>
                <a:cs typeface="Lucida Sans Unicode"/>
              </a:rPr>
              <a:t>zema</a:t>
            </a:r>
            <a:r>
              <a:rPr lang="pt-BR" sz="1200" dirty="0" smtClean="0">
                <a:solidFill>
                  <a:srgbClr val="FFCB05"/>
                </a:solidFill>
                <a:latin typeface="Titillium Web" panose="00000500000000000000" pitchFamily="2" charset="0"/>
                <a:cs typeface="Lucida Sans Unicode"/>
              </a:rPr>
              <a:t> financeira</a:t>
            </a:r>
            <a:endParaRPr lang="pt-BR" sz="1200" dirty="0">
              <a:solidFill>
                <a:srgbClr val="FFCB05"/>
              </a:solidFill>
              <a:latin typeface="Titillium Web" panose="00000500000000000000" pitchFamily="2" charset="0"/>
              <a:cs typeface="Lucida Sans Unicode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36915" y="3248604"/>
            <a:ext cx="1370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1200" dirty="0" smtClean="0">
                <a:solidFill>
                  <a:srgbClr val="FFCB05"/>
                </a:solidFill>
                <a:latin typeface="Titillium Web" panose="00000500000000000000" pitchFamily="2" charset="0"/>
                <a:cs typeface="Lucida Sans Unicode"/>
              </a:rPr>
              <a:t>@</a:t>
            </a:r>
            <a:r>
              <a:rPr lang="pt-BR" sz="1200" dirty="0" err="1" smtClean="0">
                <a:solidFill>
                  <a:srgbClr val="FFCB05"/>
                </a:solidFill>
                <a:latin typeface="Titillium Web" panose="00000500000000000000" pitchFamily="2" charset="0"/>
                <a:cs typeface="Lucida Sans Unicode"/>
              </a:rPr>
              <a:t>zema</a:t>
            </a:r>
            <a:r>
              <a:rPr lang="pt-BR" sz="1200" dirty="0" smtClean="0">
                <a:solidFill>
                  <a:srgbClr val="FFCB05"/>
                </a:solidFill>
                <a:latin typeface="Titillium Web" panose="00000500000000000000" pitchFamily="2" charset="0"/>
                <a:cs typeface="Lucida Sans Unicode"/>
              </a:rPr>
              <a:t> financeira</a:t>
            </a:r>
            <a:endParaRPr lang="pt-BR" sz="1200" dirty="0">
              <a:solidFill>
                <a:srgbClr val="FFCB05"/>
              </a:solidFill>
              <a:latin typeface="Titillium Web" panose="00000500000000000000" pitchFamily="2" charset="0"/>
              <a:cs typeface="Lucida Sans Unicode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081941" y="3626284"/>
            <a:ext cx="1220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1200" dirty="0" err="1" smtClean="0">
                <a:solidFill>
                  <a:srgbClr val="FFCB05"/>
                </a:solidFill>
                <a:latin typeface="Titillium Web" panose="00000500000000000000" pitchFamily="2" charset="0"/>
                <a:cs typeface="Lucida Sans Unicode"/>
              </a:rPr>
              <a:t>zema</a:t>
            </a:r>
            <a:r>
              <a:rPr lang="pt-BR" sz="1200" dirty="0" smtClean="0">
                <a:solidFill>
                  <a:srgbClr val="FFCB05"/>
                </a:solidFill>
                <a:latin typeface="Titillium Web" panose="00000500000000000000" pitchFamily="2" charset="0"/>
                <a:cs typeface="Lucida Sans Unicode"/>
              </a:rPr>
              <a:t> financeira</a:t>
            </a:r>
            <a:endParaRPr lang="pt-BR" sz="1200" dirty="0">
              <a:solidFill>
                <a:srgbClr val="FFCB05"/>
              </a:solidFill>
              <a:latin typeface="Titillium Web" panose="00000500000000000000" pitchFamily="2" charset="0"/>
              <a:cs typeface="Lucida Sans Unicode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7805" y="3245672"/>
            <a:ext cx="282862" cy="28286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96" y="3626284"/>
            <a:ext cx="274056" cy="27405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69" y="2881558"/>
            <a:ext cx="263433" cy="26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6010</TotalTime>
  <Words>2274</Words>
  <Application>Microsoft Office PowerPoint</Application>
  <PresentationFormat>Papel A4 (210 x 297 mm)</PresentationFormat>
  <Paragraphs>203</Paragraphs>
  <Slides>20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2" baseType="lpstr">
      <vt:lpstr>Amatic SC</vt:lpstr>
      <vt:lpstr>Arial</vt:lpstr>
      <vt:lpstr>Arial MT</vt:lpstr>
      <vt:lpstr>Calibri</vt:lpstr>
      <vt:lpstr>Calibri Light</vt:lpstr>
      <vt:lpstr>Lucida Sans Unicode</vt:lpstr>
      <vt:lpstr>Times New Roman</vt:lpstr>
      <vt:lpstr>Titillium Web</vt:lpstr>
      <vt:lpstr>Trebuchet MS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Simara Novais da Silva Assis</dc:creator>
  <cp:lastModifiedBy>Daniella Rezende de Carvalho</cp:lastModifiedBy>
  <cp:revision>209</cp:revision>
  <dcterms:created xsi:type="dcterms:W3CDTF">2023-02-06T17:26:50Z</dcterms:created>
  <dcterms:modified xsi:type="dcterms:W3CDTF">2024-07-31T20:54:33Z</dcterms:modified>
</cp:coreProperties>
</file>